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56" r:id="rId2"/>
    <p:sldId id="314" r:id="rId3"/>
    <p:sldId id="351" r:id="rId4"/>
    <p:sldId id="358" r:id="rId5"/>
    <p:sldId id="311" r:id="rId6"/>
    <p:sldId id="281" r:id="rId7"/>
    <p:sldId id="283" r:id="rId8"/>
    <p:sldId id="359" r:id="rId9"/>
    <p:sldId id="284" r:id="rId10"/>
    <p:sldId id="276" r:id="rId11"/>
    <p:sldId id="345" r:id="rId12"/>
    <p:sldId id="354" r:id="rId13"/>
    <p:sldId id="353" r:id="rId14"/>
    <p:sldId id="356" r:id="rId15"/>
    <p:sldId id="346" r:id="rId16"/>
    <p:sldId id="352" r:id="rId17"/>
    <p:sldId id="350" r:id="rId18"/>
    <p:sldId id="347" r:id="rId19"/>
    <p:sldId id="348" r:id="rId20"/>
    <p:sldId id="357" r:id="rId21"/>
    <p:sldId id="349" r:id="rId22"/>
    <p:sldId id="35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7EF1F-4443-4034-8D78-FD3FA27604D4}" type="datetimeFigureOut">
              <a:rPr lang="en-US" smtClean="0"/>
              <a:pPr/>
              <a:t>8/13/2014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4C8A50-F8F5-4373-AD49-C40DE058D4EC}" type="slidenum">
              <a:rPr lang="en-US" smtClean="0"/>
              <a:pPr/>
              <a:t>‹#›</a:t>
            </a:fld>
            <a:endParaRPr lang="en-US" dirty="0"/>
          </a:p>
        </p:txBody>
      </p:sp>
    </p:spTree>
    <p:extLst>
      <p:ext uri="{BB962C8B-B14F-4D97-AF65-F5344CB8AC3E}">
        <p14:creationId xmlns:p14="http://schemas.microsoft.com/office/powerpoint/2010/main" val="2709604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a:t>
            </a:fld>
            <a:endParaRPr lang="en-US" dirty="0"/>
          </a:p>
        </p:txBody>
      </p:sp>
    </p:spTree>
    <p:extLst>
      <p:ext uri="{BB962C8B-B14F-4D97-AF65-F5344CB8AC3E}">
        <p14:creationId xmlns:p14="http://schemas.microsoft.com/office/powerpoint/2010/main" val="137385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5</a:t>
            </a:fld>
            <a:endParaRPr lang="en-US" dirty="0"/>
          </a:p>
        </p:txBody>
      </p:sp>
    </p:spTree>
    <p:extLst>
      <p:ext uri="{BB962C8B-B14F-4D97-AF65-F5344CB8AC3E}">
        <p14:creationId xmlns:p14="http://schemas.microsoft.com/office/powerpoint/2010/main" val="4177640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18</a:t>
            </a:fld>
            <a:endParaRPr lang="en-US" dirty="0"/>
          </a:p>
        </p:txBody>
      </p:sp>
    </p:spTree>
    <p:extLst>
      <p:ext uri="{BB962C8B-B14F-4D97-AF65-F5344CB8AC3E}">
        <p14:creationId xmlns:p14="http://schemas.microsoft.com/office/powerpoint/2010/main" val="3285503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19</a:t>
            </a:fld>
            <a:endParaRPr lang="en-US" dirty="0"/>
          </a:p>
        </p:txBody>
      </p:sp>
    </p:spTree>
    <p:extLst>
      <p:ext uri="{BB962C8B-B14F-4D97-AF65-F5344CB8AC3E}">
        <p14:creationId xmlns:p14="http://schemas.microsoft.com/office/powerpoint/2010/main" val="2853725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21</a:t>
            </a:fld>
            <a:endParaRPr lang="en-US" dirty="0"/>
          </a:p>
        </p:txBody>
      </p:sp>
    </p:spTree>
    <p:extLst>
      <p:ext uri="{BB962C8B-B14F-4D97-AF65-F5344CB8AC3E}">
        <p14:creationId xmlns:p14="http://schemas.microsoft.com/office/powerpoint/2010/main" val="42142864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2994F637-4C5A-4B58-93B8-4B62B62D55D3}"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BA617D-D1B8-42E5-9EBD-6D544BD9A881}" type="datetimeFigureOut">
              <a:rPr lang="en-US" smtClean="0"/>
              <a:pPr/>
              <a:t>8/13/2014</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994F637-4C5A-4B58-93B8-4B62B62D55D3}"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295400"/>
            <a:ext cx="7851648" cy="2362200"/>
          </a:xfrm>
        </p:spPr>
        <p:txBody>
          <a:bodyPr>
            <a:normAutofit/>
          </a:bodyPr>
          <a:lstStyle/>
          <a:p>
            <a:pPr algn="ctr"/>
            <a:r>
              <a:rPr lang="en-US" sz="7200" dirty="0" smtClean="0"/>
              <a:t>Derivatives</a:t>
            </a:r>
            <a:r>
              <a:rPr lang="en-US" dirty="0" smtClean="0"/>
              <a:t/>
            </a:r>
            <a:br>
              <a:rPr lang="en-US" dirty="0" smtClean="0"/>
            </a:br>
            <a:endParaRPr lang="en-US" dirty="0"/>
          </a:p>
        </p:txBody>
      </p:sp>
      <p:sp>
        <p:nvSpPr>
          <p:cNvPr id="3" name="Subtitle 2"/>
          <p:cNvSpPr>
            <a:spLocks noGrp="1"/>
          </p:cNvSpPr>
          <p:nvPr>
            <p:ph type="subTitle" idx="1"/>
          </p:nvPr>
        </p:nvSpPr>
        <p:spPr>
          <a:xfrm>
            <a:off x="685800" y="3657600"/>
            <a:ext cx="7854696" cy="1752600"/>
          </a:xfrm>
        </p:spPr>
        <p:txBody>
          <a:bodyPr>
            <a:normAutofit/>
          </a:bodyPr>
          <a:lstStyle/>
          <a:p>
            <a:pPr algn="ctr"/>
            <a:r>
              <a:rPr lang="en-US" sz="4800" dirty="0" smtClean="0"/>
              <a:t>Numerical Approximations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8229600" cy="1143000"/>
          </a:xfrm>
        </p:spPr>
        <p:txBody>
          <a:bodyPr>
            <a:normAutofit fontScale="90000"/>
          </a:bodyPr>
          <a:lstStyle/>
          <a:p>
            <a:pPr algn="ctr"/>
            <a:r>
              <a:rPr lang="en-US" b="1" dirty="0" smtClean="0">
                <a:solidFill>
                  <a:schemeClr val="accent3">
                    <a:lumMod val="50000"/>
                  </a:schemeClr>
                </a:solidFill>
              </a:rPr>
              <a:t>Are there any functions where the size of </a:t>
            </a:r>
            <a:r>
              <a:rPr lang="el-GR" b="1" dirty="0" smtClean="0">
                <a:solidFill>
                  <a:schemeClr val="accent3">
                    <a:lumMod val="50000"/>
                  </a:schemeClr>
                </a:solidFill>
              </a:rPr>
              <a:t>Δ</a:t>
            </a:r>
            <a:r>
              <a:rPr lang="en-US" b="1" dirty="0" smtClean="0">
                <a:solidFill>
                  <a:schemeClr val="accent3">
                    <a:lumMod val="50000"/>
                  </a:schemeClr>
                </a:solidFill>
              </a:rPr>
              <a:t>t doesn’t affect accuracy?</a:t>
            </a:r>
            <a:endParaRPr lang="en-US" b="1" dirty="0">
              <a:solidFill>
                <a:schemeClr val="accent3">
                  <a:lumMod val="50000"/>
                </a:schemeClr>
              </a:solidFill>
            </a:endParaRPr>
          </a:p>
        </p:txBody>
      </p:sp>
      <p:sp>
        <p:nvSpPr>
          <p:cNvPr id="3" name="TextBox 2"/>
          <p:cNvSpPr txBox="1"/>
          <p:nvPr/>
        </p:nvSpPr>
        <p:spPr>
          <a:xfrm>
            <a:off x="685800" y="3756630"/>
            <a:ext cx="7543800" cy="1569660"/>
          </a:xfrm>
          <a:prstGeom prst="rect">
            <a:avLst/>
          </a:prstGeom>
          <a:noFill/>
        </p:spPr>
        <p:txBody>
          <a:bodyPr wrap="square" rtlCol="0">
            <a:spAutoFit/>
          </a:bodyPr>
          <a:lstStyle/>
          <a:p>
            <a:r>
              <a:rPr lang="en-US" sz="2400" dirty="0" smtClean="0">
                <a:solidFill>
                  <a:schemeClr val="accent1">
                    <a:lumMod val="50000"/>
                  </a:schemeClr>
                </a:solidFill>
                <a:latin typeface="Arial" pitchFamily="34" charset="0"/>
                <a:cs typeface="Arial" pitchFamily="34" charset="0"/>
              </a:rPr>
              <a:t>Straight Lines such as y = 7t + 12</a:t>
            </a:r>
          </a:p>
          <a:p>
            <a:endParaRPr lang="en-US" sz="2400" dirty="0">
              <a:solidFill>
                <a:schemeClr val="accent1">
                  <a:lumMod val="50000"/>
                </a:schemeClr>
              </a:solidFill>
              <a:latin typeface="Arial" pitchFamily="34" charset="0"/>
              <a:cs typeface="Arial" pitchFamily="34" charset="0"/>
            </a:endParaRPr>
          </a:p>
          <a:p>
            <a:r>
              <a:rPr lang="en-US" sz="2400" dirty="0" smtClean="0">
                <a:solidFill>
                  <a:schemeClr val="accent1">
                    <a:lumMod val="50000"/>
                  </a:schemeClr>
                </a:solidFill>
                <a:latin typeface="Arial" pitchFamily="34" charset="0"/>
                <a:cs typeface="Arial" pitchFamily="34" charset="0"/>
              </a:rPr>
              <a:t>Places where the function stays constant such as</a:t>
            </a:r>
          </a:p>
          <a:p>
            <a:r>
              <a:rPr lang="en-US" sz="2400" dirty="0">
                <a:solidFill>
                  <a:schemeClr val="accent1">
                    <a:lumMod val="50000"/>
                  </a:schemeClr>
                </a:solidFill>
                <a:latin typeface="Arial" pitchFamily="34" charset="0"/>
                <a:cs typeface="Arial" pitchFamily="34" charset="0"/>
              </a:rPr>
              <a:t>y</a:t>
            </a:r>
            <a:r>
              <a:rPr lang="en-US" sz="2400" dirty="0" smtClean="0">
                <a:solidFill>
                  <a:schemeClr val="accent1">
                    <a:lumMod val="50000"/>
                  </a:schemeClr>
                </a:solidFill>
                <a:latin typeface="Arial" pitchFamily="34" charset="0"/>
                <a:cs typeface="Arial" pitchFamily="34" charset="0"/>
              </a:rPr>
              <a:t>(t) = 15 for 0 &lt; t &lt; 5.</a:t>
            </a: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078332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8599117" cy="1143000"/>
          </a:xfrm>
        </p:spPr>
        <p:txBody>
          <a:bodyPr>
            <a:normAutofit fontScale="90000"/>
          </a:bodyPr>
          <a:lstStyle/>
          <a:p>
            <a:pPr algn="ctr"/>
            <a:r>
              <a:rPr lang="en-US" b="1" dirty="0" smtClean="0">
                <a:solidFill>
                  <a:schemeClr val="accent3">
                    <a:lumMod val="50000"/>
                  </a:schemeClr>
                </a:solidFill>
              </a:rPr>
              <a:t>3-Point Estimate for First Derivative</a:t>
            </a:r>
            <a:endParaRPr lang="en-US" b="1" dirty="0">
              <a:solidFill>
                <a:schemeClr val="accent3">
                  <a:lumMod val="50000"/>
                </a:schemeClr>
              </a:solidFill>
            </a:endParaRPr>
          </a:p>
        </p:txBody>
      </p:sp>
      <mc:AlternateContent xmlns:mc="http://schemas.openxmlformats.org/markup-compatibility/2006" xmlns:a14="http://schemas.microsoft.com/office/drawing/2010/main">
        <mc:Choice Requires="a14">
          <p:sp>
            <p:nvSpPr>
              <p:cNvPr id="5" name="TextBox 4"/>
              <p:cNvSpPr txBox="1"/>
              <p:nvPr/>
            </p:nvSpPr>
            <p:spPr>
              <a:xfrm>
                <a:off x="838200" y="2286000"/>
                <a:ext cx="7549439" cy="826252"/>
              </a:xfrm>
              <a:prstGeom prst="rect">
                <a:avLst/>
              </a:prstGeom>
              <a:noFill/>
            </p:spPr>
            <p:txBody>
              <a:bodyPr wrap="none" rtlCol="0">
                <a:spAutoFit/>
              </a:bodyPr>
              <a:lstStyle/>
              <a:p>
                <a14:m>
                  <m:oMath xmlns:m="http://schemas.openxmlformats.org/officeDocument/2006/math">
                    <m:sSup>
                      <m:sSupPr>
                        <m:ctrlPr>
                          <a:rPr lang="en-US" sz="3200" b="0" i="1" smtClean="0">
                            <a:solidFill>
                              <a:schemeClr val="accent1">
                                <a:lumMod val="50000"/>
                              </a:schemeClr>
                            </a:solidFill>
                            <a:latin typeface="Cambria Math" panose="02040503050406030204" pitchFamily="18" charset="0"/>
                          </a:rPr>
                        </m:ctrlPr>
                      </m:sSupPr>
                      <m:e>
                        <m:r>
                          <m:rPr>
                            <m:sty m:val="p"/>
                          </m:rPr>
                          <a:rPr lang="en-US" sz="3200" b="0" i="0" smtClean="0">
                            <a:solidFill>
                              <a:schemeClr val="accent1">
                                <a:lumMod val="50000"/>
                              </a:schemeClr>
                            </a:solidFill>
                            <a:latin typeface="Cambria Math"/>
                          </a:rPr>
                          <m:t>f</m:t>
                        </m:r>
                      </m:e>
                      <m:sup>
                        <m:r>
                          <a:rPr lang="en-US" sz="3200" b="0" i="0" smtClean="0">
                            <a:solidFill>
                              <a:schemeClr val="accent1">
                                <a:lumMod val="50000"/>
                              </a:schemeClr>
                            </a:solidFill>
                            <a:latin typeface="Cambria Math"/>
                          </a:rPr>
                          <m:t>′</m:t>
                        </m:r>
                      </m:sup>
                    </m:sSup>
                    <m:d>
                      <m:dPr>
                        <m:ctrlPr>
                          <a:rPr lang="en-US" sz="3200" b="0" i="1" smtClean="0">
                            <a:solidFill>
                              <a:schemeClr val="accent1">
                                <a:lumMod val="50000"/>
                              </a:schemeClr>
                            </a:solidFill>
                            <a:latin typeface="Cambria Math" panose="02040503050406030204" pitchFamily="18" charset="0"/>
                          </a:rPr>
                        </m:ctrlPr>
                      </m:dPr>
                      <m:e>
                        <m:r>
                          <m:rPr>
                            <m:sty m:val="p"/>
                          </m:rPr>
                          <a:rPr lang="en-US" sz="3200" b="0" i="0" smtClean="0">
                            <a:solidFill>
                              <a:schemeClr val="accent1">
                                <a:lumMod val="50000"/>
                              </a:schemeClr>
                            </a:solidFill>
                            <a:latin typeface="Cambria Math"/>
                          </a:rPr>
                          <m:t>t</m:t>
                        </m:r>
                      </m:e>
                    </m:d>
                    <m:r>
                      <a:rPr lang="en-US" sz="3200" b="0" i="1" smtClean="0">
                        <a:solidFill>
                          <a:schemeClr val="accent1">
                            <a:lumMod val="50000"/>
                          </a:schemeClr>
                        </a:solidFill>
                        <a:latin typeface="Cambria Math"/>
                      </a:rPr>
                      <m:t>≈</m:t>
                    </m:r>
                    <m:f>
                      <m:fPr>
                        <m:ctrlPr>
                          <a:rPr lang="en-US" sz="3200" b="0" i="1" smtClean="0">
                            <a:solidFill>
                              <a:schemeClr val="accent1">
                                <a:lumMod val="50000"/>
                              </a:schemeClr>
                            </a:solidFill>
                            <a:latin typeface="Cambria Math" panose="02040503050406030204" pitchFamily="18" charset="0"/>
                          </a:rPr>
                        </m:ctrlPr>
                      </m:fPr>
                      <m:num>
                        <m:r>
                          <a:rPr lang="en-US" sz="3200" b="0" i="1" smtClean="0">
                            <a:solidFill>
                              <a:schemeClr val="accent1">
                                <a:lumMod val="50000"/>
                              </a:schemeClr>
                            </a:solidFill>
                            <a:latin typeface="Cambria Math"/>
                          </a:rPr>
                          <m:t>𝑓</m:t>
                        </m:r>
                        <m:d>
                          <m:dPr>
                            <m:ctrlPr>
                              <a:rPr lang="en-US" sz="3200" b="0" i="1" smtClean="0">
                                <a:solidFill>
                                  <a:schemeClr val="accent1">
                                    <a:lumMod val="50000"/>
                                  </a:schemeClr>
                                </a:solidFill>
                                <a:latin typeface="Cambria Math" panose="02040503050406030204" pitchFamily="18" charset="0"/>
                              </a:rPr>
                            </m:ctrlPr>
                          </m:dPr>
                          <m:e>
                            <m:r>
                              <a:rPr lang="en-US" sz="3200" b="0" i="1" smtClean="0">
                                <a:solidFill>
                                  <a:schemeClr val="accent1">
                                    <a:lumMod val="50000"/>
                                  </a:schemeClr>
                                </a:solidFill>
                                <a:latin typeface="Cambria Math"/>
                              </a:rPr>
                              <m:t>𝑡</m:t>
                            </m:r>
                            <m:r>
                              <a:rPr lang="en-US" sz="3200" b="0" i="1" smtClean="0">
                                <a:solidFill>
                                  <a:schemeClr val="accent1">
                                    <a:lumMod val="50000"/>
                                  </a:schemeClr>
                                </a:solidFill>
                                <a:latin typeface="Cambria Math"/>
                              </a:rPr>
                              <m:t>+∆</m:t>
                            </m:r>
                            <m:r>
                              <a:rPr lang="en-US" sz="3200" b="0" i="1" smtClean="0">
                                <a:solidFill>
                                  <a:schemeClr val="accent1">
                                    <a:lumMod val="50000"/>
                                  </a:schemeClr>
                                </a:solidFill>
                                <a:latin typeface="Cambria Math"/>
                                <a:ea typeface="Cambria Math"/>
                              </a:rPr>
                              <m:t>𝑡</m:t>
                            </m:r>
                          </m:e>
                        </m:d>
                        <m:r>
                          <a:rPr lang="en-US" sz="3200" b="0" i="1" smtClean="0">
                            <a:solidFill>
                              <a:schemeClr val="accent1">
                                <a:lumMod val="50000"/>
                              </a:schemeClr>
                            </a:solidFill>
                            <a:latin typeface="Cambria Math"/>
                            <a:ea typeface="Cambria Math"/>
                          </a:rPr>
                          <m:t>−</m:t>
                        </m:r>
                        <m:r>
                          <a:rPr lang="en-US" sz="3200" b="0" i="1" smtClean="0">
                            <a:solidFill>
                              <a:schemeClr val="accent1">
                                <a:lumMod val="50000"/>
                              </a:schemeClr>
                            </a:solidFill>
                            <a:latin typeface="Cambria Math"/>
                            <a:ea typeface="Cambria Math"/>
                          </a:rPr>
                          <m:t>𝑓</m:t>
                        </m:r>
                        <m:d>
                          <m:dPr>
                            <m:ctrlPr>
                              <a:rPr lang="en-US" sz="3200" b="0" i="1" smtClean="0">
                                <a:solidFill>
                                  <a:schemeClr val="accent1">
                                    <a:lumMod val="50000"/>
                                  </a:schemeClr>
                                </a:solidFill>
                                <a:latin typeface="Cambria Math" panose="02040503050406030204" pitchFamily="18" charset="0"/>
                                <a:ea typeface="Cambria Math"/>
                              </a:rPr>
                            </m:ctrlPr>
                          </m:dPr>
                          <m:e>
                            <m:r>
                              <a:rPr lang="en-US" sz="3200" b="0" i="1" smtClean="0">
                                <a:solidFill>
                                  <a:schemeClr val="accent1">
                                    <a:lumMod val="50000"/>
                                  </a:schemeClr>
                                </a:solidFill>
                                <a:latin typeface="Cambria Math"/>
                                <a:ea typeface="Cambria Math"/>
                              </a:rPr>
                              <m:t>𝑡</m:t>
                            </m:r>
                            <m:r>
                              <a:rPr lang="en-US" sz="3200" b="0" i="1" smtClean="0">
                                <a:solidFill>
                                  <a:schemeClr val="accent1">
                                    <a:lumMod val="50000"/>
                                  </a:schemeClr>
                                </a:solidFill>
                                <a:latin typeface="Cambria Math"/>
                                <a:ea typeface="Cambria Math"/>
                              </a:rPr>
                              <m:t>−</m:t>
                            </m:r>
                            <m:r>
                              <m:rPr>
                                <m:sty m:val="p"/>
                              </m:rPr>
                              <a:rPr lang="el-GR" sz="3200" b="0" i="1" smtClean="0">
                                <a:solidFill>
                                  <a:schemeClr val="accent1">
                                    <a:lumMod val="50000"/>
                                  </a:schemeClr>
                                </a:solidFill>
                                <a:latin typeface="Cambria Math"/>
                                <a:ea typeface="Cambria Math"/>
                              </a:rPr>
                              <m:t>Δ</m:t>
                            </m:r>
                            <m:r>
                              <a:rPr lang="en-US" sz="3200" b="0" i="1" smtClean="0">
                                <a:solidFill>
                                  <a:schemeClr val="accent1">
                                    <a:lumMod val="50000"/>
                                  </a:schemeClr>
                                </a:solidFill>
                                <a:latin typeface="Cambria Math"/>
                                <a:ea typeface="Cambria Math"/>
                              </a:rPr>
                              <m:t>𝑡</m:t>
                            </m:r>
                          </m:e>
                        </m:d>
                      </m:num>
                      <m:den>
                        <m:r>
                          <a:rPr lang="en-US" sz="3200" b="0" i="1" smtClean="0">
                            <a:solidFill>
                              <a:schemeClr val="accent1">
                                <a:lumMod val="50000"/>
                              </a:schemeClr>
                            </a:solidFill>
                            <a:latin typeface="Cambria Math"/>
                          </a:rPr>
                          <m:t>2</m:t>
                        </m:r>
                        <m:r>
                          <a:rPr lang="en-US" sz="3200" b="0" i="1" smtClean="0">
                            <a:solidFill>
                              <a:schemeClr val="accent1">
                                <a:lumMod val="50000"/>
                              </a:schemeClr>
                            </a:solidFill>
                            <a:latin typeface="Cambria Math"/>
                            <a:ea typeface="Cambria Math"/>
                          </a:rPr>
                          <m:t>∆</m:t>
                        </m:r>
                        <m:r>
                          <a:rPr lang="en-US" sz="3200" b="0" i="1" smtClean="0">
                            <a:solidFill>
                              <a:schemeClr val="accent1">
                                <a:lumMod val="50000"/>
                              </a:schemeClr>
                            </a:solidFill>
                            <a:latin typeface="Cambria Math"/>
                            <a:ea typeface="Cambria Math"/>
                          </a:rPr>
                          <m:t>𝑡</m:t>
                        </m:r>
                      </m:den>
                    </m:f>
                    <m:r>
                      <a:rPr lang="en-US" sz="3200" b="0" i="1" smtClean="0">
                        <a:solidFill>
                          <a:schemeClr val="accent1">
                            <a:lumMod val="50000"/>
                          </a:schemeClr>
                        </a:solidFill>
                        <a:latin typeface="Cambria Math"/>
                      </a:rPr>
                      <m:t>  </m:t>
                    </m:r>
                    <m:r>
                      <m:rPr>
                        <m:sty m:val="p"/>
                      </m:rPr>
                      <a:rPr lang="en-US" sz="3200" b="0" i="0" smtClean="0">
                        <a:solidFill>
                          <a:schemeClr val="accent1">
                            <a:lumMod val="50000"/>
                          </a:schemeClr>
                        </a:solidFill>
                        <a:latin typeface="Cambria Math"/>
                      </a:rPr>
                      <m:t>for</m:t>
                    </m:r>
                    <m:r>
                      <a:rPr lang="en-US" sz="3200" b="0" i="1" smtClean="0">
                        <a:solidFill>
                          <a:schemeClr val="accent1">
                            <a:lumMod val="50000"/>
                          </a:schemeClr>
                        </a:solidFill>
                        <a:latin typeface="Cambria Math"/>
                      </a:rPr>
                      <m:t> </m:t>
                    </m:r>
                    <m:r>
                      <a:rPr lang="en-US" sz="3200" b="0" i="1" smtClean="0">
                        <a:solidFill>
                          <a:schemeClr val="accent1">
                            <a:lumMod val="50000"/>
                          </a:schemeClr>
                        </a:solidFill>
                        <a:latin typeface="Cambria Math"/>
                        <a:ea typeface="Cambria Math"/>
                      </a:rPr>
                      <m:t>∆</m:t>
                    </m:r>
                    <m:r>
                      <a:rPr lang="en-US" sz="3200" b="0" i="1" smtClean="0">
                        <a:solidFill>
                          <a:schemeClr val="accent1">
                            <a:lumMod val="50000"/>
                          </a:schemeClr>
                        </a:solidFill>
                        <a:latin typeface="Cambria Math"/>
                        <a:ea typeface="Cambria Math"/>
                      </a:rPr>
                      <m:t>𝑡</m:t>
                    </m:r>
                  </m:oMath>
                </a14:m>
                <a:r>
                  <a:rPr lang="en-US" sz="2400" dirty="0" smtClean="0">
                    <a:solidFill>
                      <a:schemeClr val="accent1">
                        <a:lumMod val="50000"/>
                      </a:schemeClr>
                    </a:solidFill>
                  </a:rPr>
                  <a:t> sufficiently small</a:t>
                </a:r>
                <a:endParaRPr lang="en-US" sz="2400" dirty="0">
                  <a:solidFill>
                    <a:schemeClr val="accent1">
                      <a:lumMod val="50000"/>
                    </a:schemeClr>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838200" y="2286000"/>
                <a:ext cx="7549439" cy="826252"/>
              </a:xfrm>
              <a:prstGeom prst="rect">
                <a:avLst/>
              </a:prstGeom>
              <a:blipFill rotWithShape="1">
                <a:blip r:embed="rId2"/>
                <a:stretch>
                  <a:fillRect r="-2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96658" y="3429000"/>
                <a:ext cx="8153400" cy="3145669"/>
              </a:xfrm>
              <a:prstGeom prst="rect">
                <a:avLst/>
              </a:prstGeom>
              <a:noFill/>
            </p:spPr>
            <p:txBody>
              <a:bodyPr wrap="square" rtlCol="0">
                <a:spAutoFit/>
              </a:bodyPr>
              <a:lstStyle/>
              <a:p>
                <a:pPr marL="342900" indent="-342900">
                  <a:buFont typeface="Arial" pitchFamily="34" charset="0"/>
                  <a:buChar char="•"/>
                </a:pPr>
                <a:r>
                  <a:rPr lang="en-US" sz="2400" dirty="0" smtClean="0">
                    <a:solidFill>
                      <a:schemeClr val="accent1">
                        <a:lumMod val="50000"/>
                      </a:schemeClr>
                    </a:solidFill>
                    <a:latin typeface="Arial" pitchFamily="34" charset="0"/>
                    <a:cs typeface="Arial" pitchFamily="34" charset="0"/>
                  </a:rPr>
                  <a:t>The 3-point estimate is more accurate than the 2-point estimate for a given </a:t>
                </a:r>
                <a:r>
                  <a:rPr lang="el-GR" sz="2400" dirty="0" smtClean="0">
                    <a:solidFill>
                      <a:schemeClr val="accent1">
                        <a:lumMod val="50000"/>
                      </a:schemeClr>
                    </a:solidFill>
                    <a:latin typeface="Arial" pitchFamily="34" charset="0"/>
                    <a:cs typeface="Arial" pitchFamily="34" charset="0"/>
                  </a:rPr>
                  <a:t>Δ</a:t>
                </a:r>
                <a:r>
                  <a:rPr lang="en-US" sz="2400" dirty="0" smtClean="0">
                    <a:solidFill>
                      <a:schemeClr val="accent1">
                        <a:lumMod val="50000"/>
                      </a:schemeClr>
                    </a:solidFill>
                    <a:latin typeface="Arial" pitchFamily="34" charset="0"/>
                    <a:cs typeface="Arial" pitchFamily="34" charset="0"/>
                  </a:rPr>
                  <a:t>t.</a:t>
                </a:r>
              </a:p>
              <a:p>
                <a:endParaRPr lang="en-US" sz="2400" dirty="0" smtClean="0">
                  <a:solidFill>
                    <a:schemeClr val="accent1">
                      <a:lumMod val="50000"/>
                    </a:schemeClr>
                  </a:solidFill>
                  <a:latin typeface="Arial" pitchFamily="34" charset="0"/>
                  <a:cs typeface="Arial" pitchFamily="34" charset="0"/>
                </a:endParaRPr>
              </a:p>
              <a:p>
                <a:pPr marL="342900" indent="-342900">
                  <a:buFont typeface="Arial" pitchFamily="34" charset="0"/>
                  <a:buChar char="•"/>
                </a:pPr>
                <a:r>
                  <a:rPr lang="en-US" sz="2400" dirty="0" smtClean="0">
                    <a:solidFill>
                      <a:schemeClr val="accent1">
                        <a:lumMod val="50000"/>
                      </a:schemeClr>
                    </a:solidFill>
                    <a:latin typeface="Arial" pitchFamily="34" charset="0"/>
                    <a:cs typeface="Arial" pitchFamily="34" charset="0"/>
                  </a:rPr>
                  <a:t>The absolute value of the derivative estimation error at a point t = t</a:t>
                </a:r>
                <a:r>
                  <a:rPr lang="en-US" sz="2400" baseline="-25000" dirty="0" smtClean="0">
                    <a:solidFill>
                      <a:schemeClr val="accent1">
                        <a:lumMod val="50000"/>
                      </a:schemeClr>
                    </a:solidFill>
                    <a:latin typeface="Arial" pitchFamily="34" charset="0"/>
                    <a:cs typeface="Arial" pitchFamily="34" charset="0"/>
                  </a:rPr>
                  <a:t>0</a:t>
                </a:r>
                <a:r>
                  <a:rPr lang="en-US" sz="2400" dirty="0" smtClean="0">
                    <a:solidFill>
                      <a:schemeClr val="accent1">
                        <a:lumMod val="50000"/>
                      </a:schemeClr>
                    </a:solidFill>
                    <a:latin typeface="Arial" pitchFamily="34" charset="0"/>
                    <a:cs typeface="Arial" pitchFamily="34" charset="0"/>
                  </a:rPr>
                  <a:t> is:</a:t>
                </a:r>
              </a:p>
              <a:p>
                <a:endParaRPr lang="en-US" sz="2400" dirty="0" smtClean="0">
                  <a:solidFill>
                    <a:schemeClr val="accent1">
                      <a:lumMod val="50000"/>
                    </a:schemeClr>
                  </a:solidFill>
                  <a:latin typeface="Arial" pitchFamily="34" charset="0"/>
                  <a:cs typeface="Arial" pitchFamily="34" charset="0"/>
                </a:endParaRPr>
              </a:p>
              <a:p>
                <a:pPr/>
                <a14:m>
                  <m:oMathPara xmlns:m="http://schemas.openxmlformats.org/officeDocument/2006/math">
                    <m:oMathParaPr>
                      <m:jc m:val="centerGroup"/>
                    </m:oMathParaPr>
                    <m:oMath xmlns:m="http://schemas.openxmlformats.org/officeDocument/2006/math">
                      <m:d>
                        <m:dPr>
                          <m:begChr m:val="|"/>
                          <m:endChr m:val="|"/>
                          <m:ctrlPr>
                            <a:rPr lang="en-US" sz="2400" i="1" smtClean="0">
                              <a:solidFill>
                                <a:schemeClr val="accent1">
                                  <a:lumMod val="50000"/>
                                </a:schemeClr>
                              </a:solidFill>
                              <a:latin typeface="Cambria Math" panose="02040503050406030204" pitchFamily="18" charset="0"/>
                              <a:cs typeface="Arial" pitchFamily="34" charset="0"/>
                            </a:rPr>
                          </m:ctrlPr>
                        </m:dPr>
                        <m:e>
                          <m:r>
                            <a:rPr lang="en-US" sz="2400" b="0" i="1" smtClean="0">
                              <a:solidFill>
                                <a:schemeClr val="accent1">
                                  <a:lumMod val="50000"/>
                                </a:schemeClr>
                              </a:solidFill>
                              <a:latin typeface="Cambria Math"/>
                              <a:cs typeface="Arial" pitchFamily="34" charset="0"/>
                            </a:rPr>
                            <m:t>𝑒𝑟𝑟𝑜𝑟</m:t>
                          </m:r>
                        </m:e>
                      </m:d>
                      <m:r>
                        <a:rPr lang="en-US" sz="2400" i="1" smtClean="0">
                          <a:solidFill>
                            <a:schemeClr val="accent1">
                              <a:lumMod val="50000"/>
                            </a:schemeClr>
                          </a:solidFill>
                          <a:latin typeface="Cambria Math"/>
                          <a:ea typeface="Cambria Math"/>
                          <a:cs typeface="Arial" pitchFamily="34" charset="0"/>
                        </a:rPr>
                        <m:t>≤</m:t>
                      </m:r>
                      <m:f>
                        <m:fPr>
                          <m:ctrlPr>
                            <a:rPr lang="en-US" sz="2400" i="1" smtClean="0">
                              <a:solidFill>
                                <a:schemeClr val="accent1">
                                  <a:lumMod val="50000"/>
                                </a:schemeClr>
                              </a:solidFill>
                              <a:latin typeface="Cambria Math" panose="02040503050406030204" pitchFamily="18" charset="0"/>
                              <a:ea typeface="Cambria Math"/>
                              <a:cs typeface="Arial" pitchFamily="34" charset="0"/>
                            </a:rPr>
                          </m:ctrlPr>
                        </m:fPr>
                        <m:num>
                          <m:sSup>
                            <m:sSupPr>
                              <m:ctrlPr>
                                <a:rPr lang="en-US" sz="2400" i="1" smtClean="0">
                                  <a:solidFill>
                                    <a:schemeClr val="accent1">
                                      <a:lumMod val="50000"/>
                                    </a:schemeClr>
                                  </a:solidFill>
                                  <a:latin typeface="Cambria Math" panose="02040503050406030204" pitchFamily="18" charset="0"/>
                                  <a:ea typeface="Cambria Math"/>
                                  <a:cs typeface="Arial" pitchFamily="34" charset="0"/>
                                </a:rPr>
                              </m:ctrlPr>
                            </m:sSupPr>
                            <m:e>
                              <m:r>
                                <a:rPr lang="en-US" sz="2400" i="1" smtClean="0">
                                  <a:solidFill>
                                    <a:schemeClr val="accent1">
                                      <a:lumMod val="50000"/>
                                    </a:schemeClr>
                                  </a:solidFill>
                                  <a:latin typeface="Cambria Math"/>
                                  <a:ea typeface="Cambria Math"/>
                                  <a:cs typeface="Arial" pitchFamily="34" charset="0"/>
                                </a:rPr>
                                <m:t>∆</m:t>
                              </m:r>
                              <m:r>
                                <a:rPr lang="en-US" sz="2400" b="0" i="1" smtClean="0">
                                  <a:solidFill>
                                    <a:schemeClr val="accent1">
                                      <a:lumMod val="50000"/>
                                    </a:schemeClr>
                                  </a:solidFill>
                                  <a:latin typeface="Cambria Math"/>
                                  <a:ea typeface="Cambria Math"/>
                                  <a:cs typeface="Arial" pitchFamily="34" charset="0"/>
                                </a:rPr>
                                <m:t>𝑡</m:t>
                              </m:r>
                            </m:e>
                            <m:sup>
                              <m:r>
                                <a:rPr lang="en-US" sz="2400" b="0" i="1" smtClean="0">
                                  <a:solidFill>
                                    <a:schemeClr val="accent1">
                                      <a:lumMod val="50000"/>
                                    </a:schemeClr>
                                  </a:solidFill>
                                  <a:latin typeface="Cambria Math"/>
                                  <a:ea typeface="Cambria Math"/>
                                  <a:cs typeface="Arial" pitchFamily="34" charset="0"/>
                                </a:rPr>
                                <m:t>2</m:t>
                              </m:r>
                            </m:sup>
                          </m:sSup>
                        </m:num>
                        <m:den>
                          <m:r>
                            <a:rPr lang="en-US" sz="2400" b="0" i="1" smtClean="0">
                              <a:solidFill>
                                <a:schemeClr val="accent1">
                                  <a:lumMod val="50000"/>
                                </a:schemeClr>
                              </a:solidFill>
                              <a:latin typeface="Cambria Math"/>
                              <a:ea typeface="Cambria Math"/>
                              <a:cs typeface="Arial" pitchFamily="34" charset="0"/>
                            </a:rPr>
                            <m:t>6</m:t>
                          </m:r>
                        </m:den>
                      </m:f>
                      <m:r>
                        <a:rPr lang="en-US" sz="2400" i="1" smtClean="0">
                          <a:solidFill>
                            <a:schemeClr val="accent1">
                              <a:lumMod val="50000"/>
                            </a:schemeClr>
                          </a:solidFill>
                          <a:latin typeface="Cambria Math"/>
                          <a:ea typeface="Cambria Math"/>
                          <a:cs typeface="Arial" pitchFamily="34" charset="0"/>
                        </a:rPr>
                        <m:t>×</m:t>
                      </m:r>
                      <m:r>
                        <a:rPr lang="en-US" sz="2400" b="0" i="1" smtClean="0">
                          <a:solidFill>
                            <a:schemeClr val="accent1">
                              <a:lumMod val="50000"/>
                            </a:schemeClr>
                          </a:solidFill>
                          <a:latin typeface="Cambria Math"/>
                          <a:ea typeface="Cambria Math"/>
                          <a:cs typeface="Arial" pitchFamily="34" charset="0"/>
                        </a:rPr>
                        <m:t>𝑚𝑎𝑥</m:t>
                      </m:r>
                      <m:d>
                        <m:dPr>
                          <m:ctrlPr>
                            <a:rPr lang="en-US" sz="2400" b="0" i="1" smtClean="0">
                              <a:solidFill>
                                <a:schemeClr val="accent1">
                                  <a:lumMod val="50000"/>
                                </a:schemeClr>
                              </a:solidFill>
                              <a:latin typeface="Cambria Math" panose="02040503050406030204" pitchFamily="18" charset="0"/>
                              <a:ea typeface="Cambria Math"/>
                              <a:cs typeface="Arial" pitchFamily="34" charset="0"/>
                            </a:rPr>
                          </m:ctrlPr>
                        </m:dPr>
                        <m:e>
                          <m:d>
                            <m:dPr>
                              <m:begChr m:val="|"/>
                              <m:endChr m:val="|"/>
                              <m:ctrlPr>
                                <a:rPr lang="en-US" sz="2400" b="0" i="1" smtClean="0">
                                  <a:solidFill>
                                    <a:schemeClr val="accent1">
                                      <a:lumMod val="50000"/>
                                    </a:schemeClr>
                                  </a:solidFill>
                                  <a:latin typeface="Cambria Math" panose="02040503050406030204" pitchFamily="18" charset="0"/>
                                  <a:ea typeface="Cambria Math"/>
                                  <a:cs typeface="Arial" pitchFamily="34" charset="0"/>
                                </a:rPr>
                              </m:ctrlPr>
                            </m:dPr>
                            <m:e>
                              <m:f>
                                <m:fPr>
                                  <m:ctrlPr>
                                    <a:rPr lang="en-US" sz="2400" b="0" i="1" smtClean="0">
                                      <a:solidFill>
                                        <a:schemeClr val="accent1">
                                          <a:lumMod val="50000"/>
                                        </a:schemeClr>
                                      </a:solidFill>
                                      <a:latin typeface="Cambria Math" panose="02040503050406030204" pitchFamily="18" charset="0"/>
                                      <a:ea typeface="Cambria Math"/>
                                      <a:cs typeface="Arial" pitchFamily="34" charset="0"/>
                                    </a:rPr>
                                  </m:ctrlPr>
                                </m:fPr>
                                <m:num>
                                  <m:sSup>
                                    <m:sSupPr>
                                      <m:ctrlPr>
                                        <a:rPr lang="en-US" sz="2400" b="0" i="1" smtClean="0">
                                          <a:solidFill>
                                            <a:schemeClr val="accent1">
                                              <a:lumMod val="50000"/>
                                            </a:schemeClr>
                                          </a:solidFill>
                                          <a:latin typeface="Cambria Math" panose="02040503050406030204" pitchFamily="18" charset="0"/>
                                          <a:ea typeface="Cambria Math"/>
                                          <a:cs typeface="Arial" pitchFamily="34" charset="0"/>
                                        </a:rPr>
                                      </m:ctrlPr>
                                    </m:sSupPr>
                                    <m:e>
                                      <m:r>
                                        <a:rPr lang="en-US" sz="2400" b="0" i="1" smtClean="0">
                                          <a:solidFill>
                                            <a:schemeClr val="accent1">
                                              <a:lumMod val="50000"/>
                                            </a:schemeClr>
                                          </a:solidFill>
                                          <a:latin typeface="Cambria Math"/>
                                          <a:ea typeface="Cambria Math"/>
                                          <a:cs typeface="Arial" pitchFamily="34" charset="0"/>
                                        </a:rPr>
                                        <m:t>𝑑</m:t>
                                      </m:r>
                                    </m:e>
                                    <m:sup>
                                      <m:r>
                                        <a:rPr lang="en-US" sz="2400" b="0" i="1" smtClean="0">
                                          <a:solidFill>
                                            <a:schemeClr val="accent1">
                                              <a:lumMod val="50000"/>
                                            </a:schemeClr>
                                          </a:solidFill>
                                          <a:latin typeface="Cambria Math"/>
                                          <a:ea typeface="Cambria Math"/>
                                          <a:cs typeface="Arial" pitchFamily="34" charset="0"/>
                                        </a:rPr>
                                        <m:t>3</m:t>
                                      </m:r>
                                    </m:sup>
                                  </m:sSup>
                                  <m:r>
                                    <a:rPr lang="en-US" sz="2400" b="0" i="1" smtClean="0">
                                      <a:solidFill>
                                        <a:schemeClr val="accent1">
                                          <a:lumMod val="50000"/>
                                        </a:schemeClr>
                                      </a:solidFill>
                                      <a:latin typeface="Cambria Math"/>
                                      <a:ea typeface="Cambria Math"/>
                                      <a:cs typeface="Arial" pitchFamily="34" charset="0"/>
                                    </a:rPr>
                                    <m:t>𝑓</m:t>
                                  </m:r>
                                  <m:d>
                                    <m:dPr>
                                      <m:ctrlPr>
                                        <a:rPr lang="en-US" sz="2400" b="0" i="1" smtClean="0">
                                          <a:solidFill>
                                            <a:schemeClr val="accent1">
                                              <a:lumMod val="50000"/>
                                            </a:schemeClr>
                                          </a:solidFill>
                                          <a:latin typeface="Cambria Math" panose="02040503050406030204" pitchFamily="18" charset="0"/>
                                          <a:ea typeface="Cambria Math"/>
                                          <a:cs typeface="Arial" pitchFamily="34" charset="0"/>
                                        </a:rPr>
                                      </m:ctrlPr>
                                    </m:dPr>
                                    <m:e>
                                      <m:r>
                                        <a:rPr lang="en-US" sz="2400" b="0" i="1" smtClean="0">
                                          <a:solidFill>
                                            <a:schemeClr val="accent1">
                                              <a:lumMod val="50000"/>
                                            </a:schemeClr>
                                          </a:solidFill>
                                          <a:latin typeface="Cambria Math"/>
                                          <a:ea typeface="Cambria Math"/>
                                          <a:cs typeface="Arial" pitchFamily="34" charset="0"/>
                                        </a:rPr>
                                        <m:t>𝑡</m:t>
                                      </m:r>
                                    </m:e>
                                  </m:d>
                                </m:num>
                                <m:den>
                                  <m:r>
                                    <a:rPr lang="en-US" sz="2400" b="0" i="1" smtClean="0">
                                      <a:solidFill>
                                        <a:schemeClr val="accent1">
                                          <a:lumMod val="50000"/>
                                        </a:schemeClr>
                                      </a:solidFill>
                                      <a:latin typeface="Cambria Math"/>
                                      <a:ea typeface="Cambria Math"/>
                                      <a:cs typeface="Arial" pitchFamily="34" charset="0"/>
                                    </a:rPr>
                                    <m:t>𝑑</m:t>
                                  </m:r>
                                  <m:sSup>
                                    <m:sSupPr>
                                      <m:ctrlPr>
                                        <a:rPr lang="en-US" sz="2400" b="0" i="1" smtClean="0">
                                          <a:solidFill>
                                            <a:schemeClr val="accent1">
                                              <a:lumMod val="50000"/>
                                            </a:schemeClr>
                                          </a:solidFill>
                                          <a:latin typeface="Cambria Math" panose="02040503050406030204" pitchFamily="18" charset="0"/>
                                          <a:ea typeface="Cambria Math"/>
                                          <a:cs typeface="Arial" pitchFamily="34" charset="0"/>
                                        </a:rPr>
                                      </m:ctrlPr>
                                    </m:sSupPr>
                                    <m:e>
                                      <m:r>
                                        <a:rPr lang="en-US" sz="2400" b="0" i="1" smtClean="0">
                                          <a:solidFill>
                                            <a:schemeClr val="accent1">
                                              <a:lumMod val="50000"/>
                                            </a:schemeClr>
                                          </a:solidFill>
                                          <a:latin typeface="Cambria Math"/>
                                          <a:ea typeface="Cambria Math"/>
                                          <a:cs typeface="Arial" pitchFamily="34" charset="0"/>
                                        </a:rPr>
                                        <m:t>𝑡</m:t>
                                      </m:r>
                                    </m:e>
                                    <m:sup>
                                      <m:r>
                                        <a:rPr lang="en-US" sz="2400" b="0" i="1" smtClean="0">
                                          <a:solidFill>
                                            <a:schemeClr val="accent1">
                                              <a:lumMod val="50000"/>
                                            </a:schemeClr>
                                          </a:solidFill>
                                          <a:latin typeface="Cambria Math"/>
                                          <a:ea typeface="Cambria Math"/>
                                          <a:cs typeface="Arial" pitchFamily="34" charset="0"/>
                                        </a:rPr>
                                        <m:t>3</m:t>
                                      </m:r>
                                    </m:sup>
                                  </m:sSup>
                                </m:den>
                              </m:f>
                            </m:e>
                          </m:d>
                        </m:e>
                      </m:d>
                      <m:r>
                        <a:rPr lang="en-US" sz="2400" b="0" i="1" smtClean="0">
                          <a:solidFill>
                            <a:schemeClr val="accent1">
                              <a:lumMod val="50000"/>
                            </a:schemeClr>
                          </a:solidFill>
                          <a:latin typeface="Cambria Math"/>
                          <a:ea typeface="Cambria Math"/>
                          <a:cs typeface="Arial" pitchFamily="34" charset="0"/>
                        </a:rPr>
                        <m:t>     </m:t>
                      </m:r>
                      <m:sSub>
                        <m:sSubPr>
                          <m:ctrlPr>
                            <a:rPr lang="en-US" sz="2400" b="0" i="1" smtClean="0">
                              <a:solidFill>
                                <a:schemeClr val="accent1">
                                  <a:lumMod val="50000"/>
                                </a:schemeClr>
                              </a:solidFill>
                              <a:latin typeface="Cambria Math" panose="02040503050406030204" pitchFamily="18" charset="0"/>
                              <a:ea typeface="Cambria Math"/>
                              <a:cs typeface="Arial" pitchFamily="34" charset="0"/>
                            </a:rPr>
                          </m:ctrlPr>
                        </m:sSubPr>
                        <m:e>
                          <m:r>
                            <a:rPr lang="en-US" sz="2400" b="0" i="1" smtClean="0">
                              <a:solidFill>
                                <a:schemeClr val="accent1">
                                  <a:lumMod val="50000"/>
                                </a:schemeClr>
                              </a:solidFill>
                              <a:latin typeface="Cambria Math"/>
                              <a:ea typeface="Cambria Math"/>
                              <a:cs typeface="Arial" pitchFamily="34" charset="0"/>
                            </a:rPr>
                            <m:t>𝑡</m:t>
                          </m:r>
                        </m:e>
                        <m:sub>
                          <m:r>
                            <a:rPr lang="en-US" sz="2400" b="0" i="1" smtClean="0">
                              <a:solidFill>
                                <a:schemeClr val="accent1">
                                  <a:lumMod val="50000"/>
                                </a:schemeClr>
                              </a:solidFill>
                              <a:latin typeface="Cambria Math"/>
                              <a:ea typeface="Cambria Math"/>
                              <a:cs typeface="Arial" pitchFamily="34" charset="0"/>
                            </a:rPr>
                            <m:t>0</m:t>
                          </m:r>
                        </m:sub>
                      </m:sSub>
                      <m:r>
                        <a:rPr lang="en-US" sz="2400" b="0" i="1" smtClean="0">
                          <a:solidFill>
                            <a:schemeClr val="accent1">
                              <a:lumMod val="50000"/>
                            </a:schemeClr>
                          </a:solidFill>
                          <a:latin typeface="Cambria Math"/>
                          <a:ea typeface="Cambria Math"/>
                          <a:cs typeface="Arial" pitchFamily="34" charset="0"/>
                        </a:rPr>
                        <m:t>−∆</m:t>
                      </m:r>
                      <m:r>
                        <a:rPr lang="en-US" sz="2400" b="0" i="1" smtClean="0">
                          <a:solidFill>
                            <a:schemeClr val="accent1">
                              <a:lumMod val="50000"/>
                            </a:schemeClr>
                          </a:solidFill>
                          <a:latin typeface="Cambria Math"/>
                          <a:ea typeface="Cambria Math"/>
                          <a:cs typeface="Arial" pitchFamily="34" charset="0"/>
                        </a:rPr>
                        <m:t>𝑡</m:t>
                      </m:r>
                      <m:r>
                        <a:rPr lang="en-US" sz="2400" b="0" i="1" smtClean="0">
                          <a:solidFill>
                            <a:schemeClr val="accent1">
                              <a:lumMod val="50000"/>
                            </a:schemeClr>
                          </a:solidFill>
                          <a:latin typeface="Cambria Math"/>
                          <a:ea typeface="Cambria Math"/>
                          <a:cs typeface="Arial" pitchFamily="34" charset="0"/>
                        </a:rPr>
                        <m:t>≤</m:t>
                      </m:r>
                      <m:r>
                        <a:rPr lang="en-US" sz="2400" b="0" i="1" smtClean="0">
                          <a:solidFill>
                            <a:schemeClr val="accent1">
                              <a:lumMod val="50000"/>
                            </a:schemeClr>
                          </a:solidFill>
                          <a:latin typeface="Cambria Math"/>
                          <a:ea typeface="Cambria Math"/>
                          <a:cs typeface="Arial" pitchFamily="34" charset="0"/>
                        </a:rPr>
                        <m:t>𝑡</m:t>
                      </m:r>
                      <m:r>
                        <a:rPr lang="en-US" sz="2400" b="0" i="1" smtClean="0">
                          <a:solidFill>
                            <a:schemeClr val="accent1">
                              <a:lumMod val="50000"/>
                            </a:schemeClr>
                          </a:solidFill>
                          <a:latin typeface="Cambria Math"/>
                          <a:ea typeface="Cambria Math"/>
                          <a:cs typeface="Arial" pitchFamily="34" charset="0"/>
                        </a:rPr>
                        <m:t>≤</m:t>
                      </m:r>
                      <m:sSub>
                        <m:sSubPr>
                          <m:ctrlPr>
                            <a:rPr lang="en-US" sz="2400" b="0" i="1" smtClean="0">
                              <a:solidFill>
                                <a:schemeClr val="accent1">
                                  <a:lumMod val="50000"/>
                                </a:schemeClr>
                              </a:solidFill>
                              <a:latin typeface="Cambria Math" panose="02040503050406030204" pitchFamily="18" charset="0"/>
                              <a:ea typeface="Cambria Math"/>
                              <a:cs typeface="Arial" pitchFamily="34" charset="0"/>
                            </a:rPr>
                          </m:ctrlPr>
                        </m:sSubPr>
                        <m:e>
                          <m:r>
                            <a:rPr lang="en-US" sz="2400" b="0" i="1" smtClean="0">
                              <a:solidFill>
                                <a:schemeClr val="accent1">
                                  <a:lumMod val="50000"/>
                                </a:schemeClr>
                              </a:solidFill>
                              <a:latin typeface="Cambria Math"/>
                              <a:ea typeface="Cambria Math"/>
                              <a:cs typeface="Arial" pitchFamily="34" charset="0"/>
                            </a:rPr>
                            <m:t>𝑡</m:t>
                          </m:r>
                        </m:e>
                        <m:sub>
                          <m:r>
                            <a:rPr lang="en-US" sz="2400" b="0" i="1" smtClean="0">
                              <a:solidFill>
                                <a:schemeClr val="accent1">
                                  <a:lumMod val="50000"/>
                                </a:schemeClr>
                              </a:solidFill>
                              <a:latin typeface="Cambria Math"/>
                              <a:ea typeface="Cambria Math"/>
                              <a:cs typeface="Arial" pitchFamily="34" charset="0"/>
                            </a:rPr>
                            <m:t>0</m:t>
                          </m:r>
                        </m:sub>
                      </m:sSub>
                      <m:r>
                        <a:rPr lang="en-US" sz="2400" b="0" i="1" smtClean="0">
                          <a:solidFill>
                            <a:schemeClr val="accent1">
                              <a:lumMod val="50000"/>
                            </a:schemeClr>
                          </a:solidFill>
                          <a:latin typeface="Cambria Math"/>
                          <a:ea typeface="Cambria Math"/>
                          <a:cs typeface="Arial" pitchFamily="34" charset="0"/>
                        </a:rPr>
                        <m:t>+∆</m:t>
                      </m:r>
                      <m:r>
                        <a:rPr lang="en-US" sz="2400" b="0" i="1" smtClean="0">
                          <a:solidFill>
                            <a:schemeClr val="accent1">
                              <a:lumMod val="50000"/>
                            </a:schemeClr>
                          </a:solidFill>
                          <a:latin typeface="Cambria Math"/>
                          <a:ea typeface="Cambria Math"/>
                          <a:cs typeface="Arial" pitchFamily="34" charset="0"/>
                        </a:rPr>
                        <m:t>𝑡</m:t>
                      </m:r>
                    </m:oMath>
                  </m:oMathPara>
                </a14:m>
                <a:endParaRPr lang="en-US" sz="2400" dirty="0">
                  <a:solidFill>
                    <a:schemeClr val="accent1">
                      <a:lumMod val="50000"/>
                    </a:schemeClr>
                  </a:solidFill>
                  <a:latin typeface="Arial" pitchFamily="34" charset="0"/>
                  <a:cs typeface="Arial"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96658" y="3429000"/>
                <a:ext cx="8153400" cy="3145669"/>
              </a:xfrm>
              <a:prstGeom prst="rect">
                <a:avLst/>
              </a:prstGeom>
              <a:blipFill rotWithShape="1">
                <a:blip r:embed="rId3"/>
                <a:stretch>
                  <a:fillRect l="-972" t="-1357" r="-1943"/>
                </a:stretch>
              </a:blipFill>
            </p:spPr>
            <p:txBody>
              <a:bodyPr/>
              <a:lstStyle/>
              <a:p>
                <a:r>
                  <a:rPr lang="en-US">
                    <a:noFill/>
                  </a:rPr>
                  <a:t> </a:t>
                </a:r>
              </a:p>
            </p:txBody>
          </p:sp>
        </mc:Fallback>
      </mc:AlternateContent>
    </p:spTree>
    <p:extLst>
      <p:ext uri="{BB962C8B-B14F-4D97-AF65-F5344CB8AC3E}">
        <p14:creationId xmlns:p14="http://schemas.microsoft.com/office/powerpoint/2010/main" val="16167874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8599117" cy="1143000"/>
          </a:xfrm>
        </p:spPr>
        <p:txBody>
          <a:bodyPr>
            <a:normAutofit fontScale="90000"/>
          </a:bodyPr>
          <a:lstStyle/>
          <a:p>
            <a:pPr algn="ctr"/>
            <a:r>
              <a:rPr lang="en-US" b="1" dirty="0" smtClean="0">
                <a:solidFill>
                  <a:schemeClr val="accent3">
                    <a:lumMod val="50000"/>
                  </a:schemeClr>
                </a:solidFill>
              </a:rPr>
              <a:t>3-Point Estimate for First Derivative</a:t>
            </a:r>
            <a:endParaRPr lang="en-US" b="1" dirty="0">
              <a:solidFill>
                <a:schemeClr val="accent3">
                  <a:lumMod val="50000"/>
                </a:schemeClr>
              </a:solidFill>
            </a:endParaRPr>
          </a:p>
        </p:txBody>
      </p:sp>
      <mc:AlternateContent xmlns:mc="http://schemas.openxmlformats.org/markup-compatibility/2006" xmlns:a14="http://schemas.microsoft.com/office/drawing/2010/main">
        <mc:Choice Requires="a14">
          <p:sp>
            <p:nvSpPr>
              <p:cNvPr id="5" name="TextBox 4"/>
              <p:cNvSpPr txBox="1"/>
              <p:nvPr/>
            </p:nvSpPr>
            <p:spPr>
              <a:xfrm>
                <a:off x="533400" y="5000068"/>
                <a:ext cx="4226157" cy="80906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solidFill>
                                <a:schemeClr val="accent1">
                                  <a:lumMod val="50000"/>
                                </a:schemeClr>
                              </a:solidFill>
                              <a:latin typeface="Cambria Math" panose="02040503050406030204" pitchFamily="18" charset="0"/>
                            </a:rPr>
                          </m:ctrlPr>
                        </m:sSupPr>
                        <m:e>
                          <m:r>
                            <m:rPr>
                              <m:sty m:val="p"/>
                            </m:rPr>
                            <a:rPr lang="en-US" sz="2400" b="0" i="0" smtClean="0">
                              <a:solidFill>
                                <a:schemeClr val="accent1">
                                  <a:lumMod val="50000"/>
                                </a:schemeClr>
                              </a:solidFill>
                              <a:latin typeface="Cambria Math"/>
                            </a:rPr>
                            <m:t>f</m:t>
                          </m:r>
                        </m:e>
                        <m:sup>
                          <m:r>
                            <a:rPr lang="en-US" sz="2400" b="0" i="0" smtClean="0">
                              <a:solidFill>
                                <a:schemeClr val="accent1">
                                  <a:lumMod val="50000"/>
                                </a:schemeClr>
                              </a:solidFill>
                              <a:latin typeface="Cambria Math"/>
                            </a:rPr>
                            <m:t>′</m:t>
                          </m:r>
                        </m:sup>
                      </m:sSup>
                      <m:d>
                        <m:dPr>
                          <m:ctrlPr>
                            <a:rPr lang="en-US" sz="2400" b="0" i="1" smtClean="0">
                              <a:solidFill>
                                <a:schemeClr val="accent1">
                                  <a:lumMod val="50000"/>
                                </a:schemeClr>
                              </a:solidFill>
                              <a:latin typeface="Cambria Math" panose="02040503050406030204" pitchFamily="18" charset="0"/>
                            </a:rPr>
                          </m:ctrlPr>
                        </m:dPr>
                        <m:e>
                          <m:r>
                            <m:rPr>
                              <m:sty m:val="p"/>
                            </m:rPr>
                            <a:rPr lang="en-US" sz="2400" b="0" i="0" smtClean="0">
                              <a:solidFill>
                                <a:schemeClr val="accent1">
                                  <a:lumMod val="50000"/>
                                </a:schemeClr>
                              </a:solidFill>
                              <a:latin typeface="Cambria Math"/>
                            </a:rPr>
                            <m:t>t</m:t>
                          </m:r>
                        </m:e>
                      </m:d>
                      <m:r>
                        <a:rPr lang="en-US" sz="2400" b="0" i="1" smtClean="0">
                          <a:solidFill>
                            <a:schemeClr val="accent1">
                              <a:lumMod val="50000"/>
                            </a:schemeClr>
                          </a:solidFill>
                          <a:latin typeface="Cambria Math"/>
                        </a:rPr>
                        <m:t>≈</m:t>
                      </m:r>
                      <m:f>
                        <m:fPr>
                          <m:ctrlPr>
                            <a:rPr lang="en-US" sz="2400" b="0" i="1" smtClean="0">
                              <a:solidFill>
                                <a:schemeClr val="accent1">
                                  <a:lumMod val="50000"/>
                                </a:schemeClr>
                              </a:solidFill>
                              <a:latin typeface="Cambria Math" panose="02040503050406030204" pitchFamily="18" charset="0"/>
                            </a:rPr>
                          </m:ctrlPr>
                        </m:fPr>
                        <m:num>
                          <m:r>
                            <a:rPr lang="en-US" sz="2400" b="0" i="1" smtClean="0">
                              <a:solidFill>
                                <a:schemeClr val="accent1">
                                  <a:lumMod val="50000"/>
                                </a:schemeClr>
                              </a:solidFill>
                              <a:latin typeface="Cambria Math"/>
                            </a:rPr>
                            <m:t>𝑓</m:t>
                          </m:r>
                          <m:d>
                            <m:dPr>
                              <m:ctrlPr>
                                <a:rPr lang="en-US" sz="2400" b="0" i="1" smtClean="0">
                                  <a:solidFill>
                                    <a:schemeClr val="accent1">
                                      <a:lumMod val="50000"/>
                                    </a:schemeClr>
                                  </a:solidFill>
                                  <a:latin typeface="Cambria Math" panose="02040503050406030204" pitchFamily="18" charset="0"/>
                                </a:rPr>
                              </m:ctrlPr>
                            </m:dPr>
                            <m:e>
                              <m:r>
                                <a:rPr lang="en-US" sz="2400" b="0" i="1" smtClean="0">
                                  <a:solidFill>
                                    <a:schemeClr val="accent1">
                                      <a:lumMod val="50000"/>
                                    </a:schemeClr>
                                  </a:solidFill>
                                  <a:latin typeface="Cambria Math"/>
                                </a:rPr>
                                <m:t>𝑡</m:t>
                              </m:r>
                              <m:r>
                                <a:rPr lang="en-US" sz="2400" b="0" i="1" smtClean="0">
                                  <a:solidFill>
                                    <a:schemeClr val="accent1">
                                      <a:lumMod val="50000"/>
                                    </a:schemeClr>
                                  </a:solidFill>
                                  <a:latin typeface="Cambria Math"/>
                                </a:rPr>
                                <m:t>+∆</m:t>
                              </m:r>
                              <m:r>
                                <a:rPr lang="en-US" sz="2400" b="0" i="1" smtClean="0">
                                  <a:solidFill>
                                    <a:schemeClr val="accent1">
                                      <a:lumMod val="50000"/>
                                    </a:schemeClr>
                                  </a:solidFill>
                                  <a:latin typeface="Cambria Math"/>
                                  <a:ea typeface="Cambria Math"/>
                                </a:rPr>
                                <m:t>𝑡</m:t>
                              </m:r>
                            </m:e>
                          </m:d>
                          <m:r>
                            <a:rPr lang="en-US" sz="2400" b="0" i="1" smtClean="0">
                              <a:solidFill>
                                <a:schemeClr val="accent1">
                                  <a:lumMod val="50000"/>
                                </a:schemeClr>
                              </a:solidFill>
                              <a:latin typeface="Cambria Math"/>
                              <a:ea typeface="Cambria Math"/>
                            </a:rPr>
                            <m:t>−</m:t>
                          </m:r>
                          <m:r>
                            <a:rPr lang="en-US" sz="2400" b="0" i="1" smtClean="0">
                              <a:solidFill>
                                <a:schemeClr val="accent1">
                                  <a:lumMod val="50000"/>
                                </a:schemeClr>
                              </a:solidFill>
                              <a:latin typeface="Cambria Math"/>
                              <a:ea typeface="Cambria Math"/>
                            </a:rPr>
                            <m:t>𝑓</m:t>
                          </m:r>
                          <m:d>
                            <m:dPr>
                              <m:ctrlPr>
                                <a:rPr lang="en-US" sz="2400" b="0" i="1" smtClean="0">
                                  <a:solidFill>
                                    <a:schemeClr val="accent1">
                                      <a:lumMod val="50000"/>
                                    </a:schemeClr>
                                  </a:solidFill>
                                  <a:latin typeface="Cambria Math" panose="02040503050406030204" pitchFamily="18" charset="0"/>
                                  <a:ea typeface="Cambria Math"/>
                                </a:rPr>
                              </m:ctrlPr>
                            </m:dPr>
                            <m:e>
                              <m:r>
                                <a:rPr lang="en-US" sz="2400" b="0" i="1" smtClean="0">
                                  <a:solidFill>
                                    <a:schemeClr val="accent1">
                                      <a:lumMod val="50000"/>
                                    </a:schemeClr>
                                  </a:solidFill>
                                  <a:latin typeface="Cambria Math"/>
                                  <a:ea typeface="Cambria Math"/>
                                </a:rPr>
                                <m:t>𝑡</m:t>
                              </m:r>
                              <m:r>
                                <a:rPr lang="en-US" sz="2400" b="0" i="1" smtClean="0">
                                  <a:solidFill>
                                    <a:schemeClr val="accent1">
                                      <a:lumMod val="50000"/>
                                    </a:schemeClr>
                                  </a:solidFill>
                                  <a:latin typeface="Cambria Math"/>
                                  <a:ea typeface="Cambria Math"/>
                                </a:rPr>
                                <m:t>−</m:t>
                              </m:r>
                              <m:r>
                                <m:rPr>
                                  <m:sty m:val="p"/>
                                </m:rPr>
                                <a:rPr lang="el-GR" sz="2400" b="0" i="1" smtClean="0">
                                  <a:solidFill>
                                    <a:schemeClr val="accent1">
                                      <a:lumMod val="50000"/>
                                    </a:schemeClr>
                                  </a:solidFill>
                                  <a:latin typeface="Cambria Math"/>
                                  <a:ea typeface="Cambria Math"/>
                                </a:rPr>
                                <m:t>Δ</m:t>
                              </m:r>
                              <m:r>
                                <a:rPr lang="en-US" sz="2400" b="0" i="1" smtClean="0">
                                  <a:solidFill>
                                    <a:schemeClr val="accent1">
                                      <a:lumMod val="50000"/>
                                    </a:schemeClr>
                                  </a:solidFill>
                                  <a:latin typeface="Cambria Math"/>
                                  <a:ea typeface="Cambria Math"/>
                                </a:rPr>
                                <m:t>𝑡</m:t>
                              </m:r>
                            </m:e>
                          </m:d>
                        </m:num>
                        <m:den>
                          <m:r>
                            <a:rPr lang="en-US" sz="2400" b="0" i="1" smtClean="0">
                              <a:solidFill>
                                <a:schemeClr val="accent1">
                                  <a:lumMod val="50000"/>
                                </a:schemeClr>
                              </a:solidFill>
                              <a:latin typeface="Cambria Math"/>
                            </a:rPr>
                            <m:t>2</m:t>
                          </m:r>
                          <m:r>
                            <a:rPr lang="en-US" sz="2400" b="0" i="1" smtClean="0">
                              <a:solidFill>
                                <a:schemeClr val="accent1">
                                  <a:lumMod val="50000"/>
                                </a:schemeClr>
                              </a:solidFill>
                              <a:latin typeface="Cambria Math"/>
                              <a:ea typeface="Cambria Math"/>
                            </a:rPr>
                            <m:t>∆</m:t>
                          </m:r>
                          <m:r>
                            <a:rPr lang="en-US" sz="2400" b="0" i="1" smtClean="0">
                              <a:solidFill>
                                <a:schemeClr val="accent1">
                                  <a:lumMod val="50000"/>
                                </a:schemeClr>
                              </a:solidFill>
                              <a:latin typeface="Cambria Math"/>
                              <a:ea typeface="Cambria Math"/>
                            </a:rPr>
                            <m:t>𝑡</m:t>
                          </m:r>
                        </m:den>
                      </m:f>
                      <m:r>
                        <a:rPr lang="en-US" sz="2400" b="0" i="1" smtClean="0">
                          <a:solidFill>
                            <a:schemeClr val="accent1">
                              <a:lumMod val="50000"/>
                            </a:schemeClr>
                          </a:solidFill>
                          <a:latin typeface="Cambria Math"/>
                        </a:rPr>
                        <m:t>  </m:t>
                      </m:r>
                    </m:oMath>
                  </m:oMathPara>
                </a14:m>
                <a:endParaRPr lang="en-US" sz="2400" dirty="0">
                  <a:solidFill>
                    <a:schemeClr val="accent1">
                      <a:lumMod val="50000"/>
                    </a:schemeClr>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33400" y="5000068"/>
                <a:ext cx="4226157" cy="809068"/>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381000" y="3754281"/>
                <a:ext cx="4965142" cy="650563"/>
              </a:xfrm>
              <a:prstGeom prst="rect">
                <a:avLst/>
              </a:prstGeom>
              <a:noFill/>
            </p:spPr>
            <p:txBody>
              <a:bodyPr wrap="none" rtlCol="0">
                <a:spAutoFit/>
              </a:bodyPr>
              <a:lstStyle/>
              <a:p>
                <a14:m>
                  <m:oMath xmlns:m="http://schemas.openxmlformats.org/officeDocument/2006/math">
                    <m:sSup>
                      <m:sSupPr>
                        <m:ctrlPr>
                          <a:rPr lang="en-US" sz="2400" b="0" i="1" smtClean="0">
                            <a:solidFill>
                              <a:schemeClr val="accent1">
                                <a:lumMod val="50000"/>
                              </a:schemeClr>
                            </a:solidFill>
                            <a:latin typeface="Cambria Math" panose="02040503050406030204" pitchFamily="18" charset="0"/>
                          </a:rPr>
                        </m:ctrlPr>
                      </m:sSupPr>
                      <m:e>
                        <m:r>
                          <a:rPr lang="en-US" sz="2400" b="0" i="1" smtClean="0">
                            <a:solidFill>
                              <a:schemeClr val="accent1">
                                <a:lumMod val="50000"/>
                              </a:schemeClr>
                            </a:solidFill>
                            <a:latin typeface="Cambria Math"/>
                          </a:rPr>
                          <m:t>𝑓</m:t>
                        </m:r>
                      </m:e>
                      <m:sup>
                        <m:r>
                          <a:rPr lang="en-US" sz="2400" b="0" i="1" smtClean="0">
                            <a:solidFill>
                              <a:schemeClr val="accent1">
                                <a:lumMod val="50000"/>
                              </a:schemeClr>
                            </a:solidFill>
                            <a:latin typeface="Cambria Math"/>
                          </a:rPr>
                          <m:t>′</m:t>
                        </m:r>
                      </m:sup>
                    </m:sSup>
                    <m:d>
                      <m:dPr>
                        <m:ctrlPr>
                          <a:rPr lang="en-US" sz="2400" b="0" i="1" smtClean="0">
                            <a:solidFill>
                              <a:schemeClr val="accent1">
                                <a:lumMod val="50000"/>
                              </a:schemeClr>
                            </a:solidFill>
                            <a:latin typeface="Cambria Math" panose="02040503050406030204" pitchFamily="18" charset="0"/>
                          </a:rPr>
                        </m:ctrlPr>
                      </m:dPr>
                      <m:e>
                        <m:r>
                          <a:rPr lang="en-US" sz="2400" b="0" i="1" smtClean="0">
                            <a:solidFill>
                              <a:schemeClr val="accent1">
                                <a:lumMod val="50000"/>
                              </a:schemeClr>
                            </a:solidFill>
                            <a:latin typeface="Cambria Math"/>
                          </a:rPr>
                          <m:t>𝑡</m:t>
                        </m:r>
                      </m:e>
                    </m:d>
                    <m:r>
                      <a:rPr lang="en-US" sz="2400" b="0" i="1" smtClean="0">
                        <a:solidFill>
                          <a:schemeClr val="accent1">
                            <a:lumMod val="50000"/>
                          </a:schemeClr>
                        </a:solidFill>
                        <a:latin typeface="Cambria Math"/>
                        <a:ea typeface="Cambria Math"/>
                      </a:rPr>
                      <m:t>≈</m:t>
                    </m:r>
                    <m:f>
                      <m:fPr>
                        <m:ctrlPr>
                          <a:rPr lang="en-US" sz="2400" b="0" i="1" smtClean="0">
                            <a:solidFill>
                              <a:schemeClr val="accent1">
                                <a:lumMod val="50000"/>
                              </a:schemeClr>
                            </a:solidFill>
                            <a:latin typeface="Cambria Math" panose="02040503050406030204" pitchFamily="18" charset="0"/>
                            <a:ea typeface="Cambria Math"/>
                          </a:rPr>
                        </m:ctrlPr>
                      </m:fPr>
                      <m:num>
                        <m:r>
                          <a:rPr lang="en-US" sz="2400" b="0" i="1" smtClean="0">
                            <a:solidFill>
                              <a:schemeClr val="accent1">
                                <a:lumMod val="50000"/>
                              </a:schemeClr>
                            </a:solidFill>
                            <a:latin typeface="Cambria Math"/>
                            <a:ea typeface="Cambria Math"/>
                          </a:rPr>
                          <m:t>1</m:t>
                        </m:r>
                      </m:num>
                      <m:den>
                        <m:r>
                          <a:rPr lang="en-US" sz="2400" b="0" i="1" smtClean="0">
                            <a:solidFill>
                              <a:schemeClr val="accent1">
                                <a:lumMod val="50000"/>
                              </a:schemeClr>
                            </a:solidFill>
                            <a:latin typeface="Cambria Math"/>
                            <a:ea typeface="Cambria Math"/>
                          </a:rPr>
                          <m:t>2</m:t>
                        </m:r>
                      </m:den>
                    </m:f>
                    <m:d>
                      <m:dPr>
                        <m:begChr m:val="["/>
                        <m:endChr m:val="]"/>
                        <m:ctrlPr>
                          <a:rPr lang="en-US" sz="2400" b="0" i="1" smtClean="0">
                            <a:solidFill>
                              <a:schemeClr val="accent1">
                                <a:lumMod val="50000"/>
                              </a:schemeClr>
                            </a:solidFill>
                            <a:latin typeface="Cambria Math" panose="02040503050406030204" pitchFamily="18" charset="0"/>
                            <a:ea typeface="Cambria Math"/>
                          </a:rPr>
                        </m:ctrlPr>
                      </m:dPr>
                      <m:e>
                        <m:f>
                          <m:fPr>
                            <m:ctrlPr>
                              <a:rPr lang="en-US" sz="2400" b="0" i="1" smtClean="0">
                                <a:solidFill>
                                  <a:schemeClr val="accent1">
                                    <a:lumMod val="50000"/>
                                  </a:schemeClr>
                                </a:solidFill>
                                <a:latin typeface="Cambria Math" panose="02040503050406030204" pitchFamily="18" charset="0"/>
                                <a:ea typeface="Cambria Math"/>
                              </a:rPr>
                            </m:ctrlPr>
                          </m:fPr>
                          <m:num>
                            <m:r>
                              <a:rPr lang="en-US" sz="2400" b="0" i="1" smtClean="0">
                                <a:solidFill>
                                  <a:schemeClr val="accent1">
                                    <a:lumMod val="50000"/>
                                  </a:schemeClr>
                                </a:solidFill>
                                <a:latin typeface="Cambria Math"/>
                                <a:ea typeface="Cambria Math"/>
                              </a:rPr>
                              <m:t>𝑓</m:t>
                            </m:r>
                            <m:d>
                              <m:dPr>
                                <m:ctrlPr>
                                  <a:rPr lang="en-US" sz="2400" b="0" i="1" smtClean="0">
                                    <a:solidFill>
                                      <a:schemeClr val="accent1">
                                        <a:lumMod val="50000"/>
                                      </a:schemeClr>
                                    </a:solidFill>
                                    <a:latin typeface="Cambria Math" panose="02040503050406030204" pitchFamily="18" charset="0"/>
                                    <a:ea typeface="Cambria Math"/>
                                  </a:rPr>
                                </m:ctrlPr>
                              </m:dPr>
                              <m:e>
                                <m:r>
                                  <a:rPr lang="en-US" sz="2400" b="0" i="1" smtClean="0">
                                    <a:solidFill>
                                      <a:schemeClr val="accent1">
                                        <a:lumMod val="50000"/>
                                      </a:schemeClr>
                                    </a:solidFill>
                                    <a:latin typeface="Cambria Math"/>
                                    <a:ea typeface="Cambria Math"/>
                                  </a:rPr>
                                  <m:t>𝑡</m:t>
                                </m:r>
                                <m:r>
                                  <a:rPr lang="en-US" sz="2400" b="0" i="1" smtClean="0">
                                    <a:solidFill>
                                      <a:schemeClr val="accent1">
                                        <a:lumMod val="50000"/>
                                      </a:schemeClr>
                                    </a:solidFill>
                                    <a:latin typeface="Cambria Math"/>
                                    <a:ea typeface="Cambria Math"/>
                                  </a:rPr>
                                  <m:t>+∆</m:t>
                                </m:r>
                                <m:r>
                                  <a:rPr lang="en-US" sz="2400" b="0" i="1" smtClean="0">
                                    <a:solidFill>
                                      <a:schemeClr val="accent1">
                                        <a:lumMod val="50000"/>
                                      </a:schemeClr>
                                    </a:solidFill>
                                    <a:latin typeface="Cambria Math"/>
                                    <a:ea typeface="Cambria Math"/>
                                  </a:rPr>
                                  <m:t>𝑡</m:t>
                                </m:r>
                              </m:e>
                            </m:d>
                            <m:r>
                              <a:rPr lang="en-US" sz="2400" b="0" i="1" smtClean="0">
                                <a:solidFill>
                                  <a:schemeClr val="accent1">
                                    <a:lumMod val="50000"/>
                                  </a:schemeClr>
                                </a:solidFill>
                                <a:latin typeface="Cambria Math"/>
                                <a:ea typeface="Cambria Math"/>
                              </a:rPr>
                              <m:t>−</m:t>
                            </m:r>
                            <m:r>
                              <a:rPr lang="en-US" sz="2400" b="0" i="1" smtClean="0">
                                <a:solidFill>
                                  <a:schemeClr val="accent1">
                                    <a:lumMod val="50000"/>
                                  </a:schemeClr>
                                </a:solidFill>
                                <a:latin typeface="Cambria Math"/>
                                <a:ea typeface="Cambria Math"/>
                              </a:rPr>
                              <m:t>𝑓</m:t>
                            </m:r>
                            <m:r>
                              <a:rPr lang="en-US" sz="2400" b="0" i="1" smtClean="0">
                                <a:solidFill>
                                  <a:schemeClr val="accent1">
                                    <a:lumMod val="50000"/>
                                  </a:schemeClr>
                                </a:solidFill>
                                <a:latin typeface="Cambria Math"/>
                                <a:ea typeface="Cambria Math"/>
                              </a:rPr>
                              <m:t>(</m:t>
                            </m:r>
                            <m:r>
                              <a:rPr lang="en-US" sz="2400" b="0" i="1" smtClean="0">
                                <a:solidFill>
                                  <a:schemeClr val="accent1">
                                    <a:lumMod val="50000"/>
                                  </a:schemeClr>
                                </a:solidFill>
                                <a:latin typeface="Cambria Math"/>
                                <a:ea typeface="Cambria Math"/>
                              </a:rPr>
                              <m:t>𝑡</m:t>
                            </m:r>
                            <m:r>
                              <a:rPr lang="en-US" sz="2400" b="0" i="1" smtClean="0">
                                <a:solidFill>
                                  <a:schemeClr val="accent1">
                                    <a:lumMod val="50000"/>
                                  </a:schemeClr>
                                </a:solidFill>
                                <a:latin typeface="Cambria Math"/>
                                <a:ea typeface="Cambria Math"/>
                              </a:rPr>
                              <m:t>)</m:t>
                            </m:r>
                          </m:num>
                          <m:den>
                            <m:r>
                              <a:rPr lang="en-US" sz="2400" b="0" i="1" smtClean="0">
                                <a:solidFill>
                                  <a:schemeClr val="accent1">
                                    <a:lumMod val="50000"/>
                                  </a:schemeClr>
                                </a:solidFill>
                                <a:latin typeface="Cambria Math"/>
                                <a:ea typeface="Cambria Math"/>
                              </a:rPr>
                              <m:t>∆</m:t>
                            </m:r>
                            <m:r>
                              <a:rPr lang="en-US" sz="2400" b="0" i="1" smtClean="0">
                                <a:solidFill>
                                  <a:schemeClr val="accent1">
                                    <a:lumMod val="50000"/>
                                  </a:schemeClr>
                                </a:solidFill>
                                <a:latin typeface="Cambria Math"/>
                                <a:ea typeface="Cambria Math"/>
                              </a:rPr>
                              <m:t>𝑡</m:t>
                            </m:r>
                          </m:den>
                        </m:f>
                        <m:r>
                          <a:rPr lang="en-US" sz="2400" b="0" i="1" smtClean="0">
                            <a:solidFill>
                              <a:schemeClr val="accent1">
                                <a:lumMod val="50000"/>
                              </a:schemeClr>
                            </a:solidFill>
                            <a:latin typeface="Cambria Math"/>
                            <a:ea typeface="Cambria Math"/>
                          </a:rPr>
                          <m:t>+</m:t>
                        </m:r>
                        <m:f>
                          <m:fPr>
                            <m:ctrlPr>
                              <a:rPr lang="en-US" sz="2400" b="0" i="1" smtClean="0">
                                <a:solidFill>
                                  <a:schemeClr val="accent1">
                                    <a:lumMod val="50000"/>
                                  </a:schemeClr>
                                </a:solidFill>
                                <a:latin typeface="Cambria Math" panose="02040503050406030204" pitchFamily="18" charset="0"/>
                                <a:ea typeface="Cambria Math"/>
                              </a:rPr>
                            </m:ctrlPr>
                          </m:fPr>
                          <m:num>
                            <m:r>
                              <a:rPr lang="en-US" sz="2400" b="0" i="1" smtClean="0">
                                <a:solidFill>
                                  <a:schemeClr val="accent1">
                                    <a:lumMod val="50000"/>
                                  </a:schemeClr>
                                </a:solidFill>
                                <a:latin typeface="Cambria Math"/>
                                <a:ea typeface="Cambria Math"/>
                              </a:rPr>
                              <m:t>𝑓</m:t>
                            </m:r>
                            <m:d>
                              <m:dPr>
                                <m:ctrlPr>
                                  <a:rPr lang="en-US" sz="2400" b="0" i="1" smtClean="0">
                                    <a:solidFill>
                                      <a:schemeClr val="accent1">
                                        <a:lumMod val="50000"/>
                                      </a:schemeClr>
                                    </a:solidFill>
                                    <a:latin typeface="Cambria Math" panose="02040503050406030204" pitchFamily="18" charset="0"/>
                                    <a:ea typeface="Cambria Math"/>
                                  </a:rPr>
                                </m:ctrlPr>
                              </m:dPr>
                              <m:e>
                                <m:r>
                                  <a:rPr lang="en-US" sz="2400" b="0" i="1" smtClean="0">
                                    <a:solidFill>
                                      <a:schemeClr val="accent1">
                                        <a:lumMod val="50000"/>
                                      </a:schemeClr>
                                    </a:solidFill>
                                    <a:latin typeface="Cambria Math"/>
                                    <a:ea typeface="Cambria Math"/>
                                  </a:rPr>
                                  <m:t>𝑡</m:t>
                                </m:r>
                              </m:e>
                            </m:d>
                            <m:r>
                              <a:rPr lang="en-US" sz="2400" b="0" i="1" smtClean="0">
                                <a:solidFill>
                                  <a:schemeClr val="accent1">
                                    <a:lumMod val="50000"/>
                                  </a:schemeClr>
                                </a:solidFill>
                                <a:latin typeface="Cambria Math"/>
                                <a:ea typeface="Cambria Math"/>
                              </a:rPr>
                              <m:t>−</m:t>
                            </m:r>
                            <m:r>
                              <a:rPr lang="en-US" sz="2400" b="0" i="1" smtClean="0">
                                <a:solidFill>
                                  <a:schemeClr val="accent1">
                                    <a:lumMod val="50000"/>
                                  </a:schemeClr>
                                </a:solidFill>
                                <a:latin typeface="Cambria Math"/>
                                <a:ea typeface="Cambria Math"/>
                              </a:rPr>
                              <m:t>𝑓</m:t>
                            </m:r>
                            <m:r>
                              <a:rPr lang="en-US" sz="2400" b="0" i="1" smtClean="0">
                                <a:solidFill>
                                  <a:schemeClr val="accent1">
                                    <a:lumMod val="50000"/>
                                  </a:schemeClr>
                                </a:solidFill>
                                <a:latin typeface="Cambria Math"/>
                                <a:ea typeface="Cambria Math"/>
                              </a:rPr>
                              <m:t>(</m:t>
                            </m:r>
                            <m:r>
                              <a:rPr lang="en-US" sz="2400" b="0" i="1" smtClean="0">
                                <a:solidFill>
                                  <a:schemeClr val="accent1">
                                    <a:lumMod val="50000"/>
                                  </a:schemeClr>
                                </a:solidFill>
                                <a:latin typeface="Cambria Math"/>
                                <a:ea typeface="Cambria Math"/>
                              </a:rPr>
                              <m:t>𝑡</m:t>
                            </m:r>
                            <m:r>
                              <a:rPr lang="en-US" sz="2400" b="0" i="1" smtClean="0">
                                <a:solidFill>
                                  <a:schemeClr val="accent1">
                                    <a:lumMod val="50000"/>
                                  </a:schemeClr>
                                </a:solidFill>
                                <a:latin typeface="Cambria Math"/>
                                <a:ea typeface="Cambria Math"/>
                              </a:rPr>
                              <m:t>−∆</m:t>
                            </m:r>
                            <m:r>
                              <a:rPr lang="en-US" sz="2400" b="0" i="1" smtClean="0">
                                <a:solidFill>
                                  <a:schemeClr val="accent1">
                                    <a:lumMod val="50000"/>
                                  </a:schemeClr>
                                </a:solidFill>
                                <a:latin typeface="Cambria Math"/>
                                <a:ea typeface="Cambria Math"/>
                              </a:rPr>
                              <m:t>𝑡</m:t>
                            </m:r>
                            <m:r>
                              <a:rPr lang="en-US" sz="2400" b="0" i="1" smtClean="0">
                                <a:solidFill>
                                  <a:schemeClr val="accent1">
                                    <a:lumMod val="50000"/>
                                  </a:schemeClr>
                                </a:solidFill>
                                <a:latin typeface="Cambria Math"/>
                                <a:ea typeface="Cambria Math"/>
                              </a:rPr>
                              <m:t>)</m:t>
                            </m:r>
                          </m:num>
                          <m:den>
                            <m:r>
                              <a:rPr lang="en-US" sz="2400" b="0" i="1" smtClean="0">
                                <a:solidFill>
                                  <a:schemeClr val="accent1">
                                    <a:lumMod val="50000"/>
                                  </a:schemeClr>
                                </a:solidFill>
                                <a:latin typeface="Cambria Math"/>
                                <a:ea typeface="Cambria Math"/>
                              </a:rPr>
                              <m:t>∆</m:t>
                            </m:r>
                            <m:r>
                              <a:rPr lang="en-US" sz="2400" b="0" i="1" smtClean="0">
                                <a:solidFill>
                                  <a:schemeClr val="accent1">
                                    <a:lumMod val="50000"/>
                                  </a:schemeClr>
                                </a:solidFill>
                                <a:latin typeface="Cambria Math"/>
                                <a:ea typeface="Cambria Math"/>
                              </a:rPr>
                              <m:t>𝑡</m:t>
                            </m:r>
                          </m:den>
                        </m:f>
                      </m:e>
                    </m:d>
                  </m:oMath>
                </a14:m>
                <a:r>
                  <a:rPr lang="en-US" sz="2400" dirty="0" smtClean="0">
                    <a:solidFill>
                      <a:schemeClr val="accent1">
                        <a:lumMod val="50000"/>
                      </a:schemeClr>
                    </a:solidFill>
                    <a:latin typeface="Arial" pitchFamily="34" charset="0"/>
                    <a:cs typeface="Arial" pitchFamily="34" charset="0"/>
                  </a:rPr>
                  <a:t> </a:t>
                </a:r>
                <a:endParaRPr lang="en-US" sz="2400" dirty="0">
                  <a:solidFill>
                    <a:schemeClr val="accent1">
                      <a:lumMod val="50000"/>
                    </a:schemeClr>
                  </a:solidFill>
                  <a:latin typeface="Arial" pitchFamily="34" charset="0"/>
                  <a:cs typeface="Arial"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81000" y="3754281"/>
                <a:ext cx="4965142" cy="650563"/>
              </a:xfrm>
              <a:prstGeom prst="rect">
                <a:avLst/>
              </a:prstGeom>
              <a:blipFill rotWithShape="1">
                <a:blip r:embed="rId3"/>
                <a:stretch>
                  <a:fillRect/>
                </a:stretch>
              </a:blipFill>
            </p:spPr>
            <p:txBody>
              <a:bodyPr/>
              <a:lstStyle/>
              <a:p>
                <a:r>
                  <a:rPr lang="en-US">
                    <a:noFill/>
                  </a:rPr>
                  <a:t> </a:t>
                </a:r>
              </a:p>
            </p:txBody>
          </p:sp>
        </mc:Fallback>
      </mc:AlternateContent>
      <p:sp>
        <p:nvSpPr>
          <p:cNvPr id="4" name="TextBox 3"/>
          <p:cNvSpPr txBox="1"/>
          <p:nvPr/>
        </p:nvSpPr>
        <p:spPr>
          <a:xfrm>
            <a:off x="381000" y="2209800"/>
            <a:ext cx="8493357" cy="830997"/>
          </a:xfrm>
          <a:prstGeom prst="rect">
            <a:avLst/>
          </a:prstGeom>
          <a:noFill/>
        </p:spPr>
        <p:txBody>
          <a:bodyPr wrap="square" rtlCol="0">
            <a:spAutoFit/>
          </a:bodyPr>
          <a:lstStyle/>
          <a:p>
            <a:r>
              <a:rPr lang="en-US" sz="2400" dirty="0" smtClean="0">
                <a:solidFill>
                  <a:schemeClr val="accent1">
                    <a:lumMod val="50000"/>
                  </a:schemeClr>
                </a:solidFill>
                <a:latin typeface="Arial" pitchFamily="34" charset="0"/>
                <a:cs typeface="Arial" pitchFamily="34" charset="0"/>
              </a:rPr>
              <a:t>The 3-point estimate is just an average of a forward 2-point estimate and a backward 2-point estimate:</a:t>
            </a:r>
            <a:endParaRPr lang="en-US" sz="2400" dirty="0">
              <a:solidFill>
                <a:schemeClr val="accent1">
                  <a:lumMod val="50000"/>
                </a:schemeClr>
              </a:solidFill>
              <a:latin typeface="Arial" pitchFamily="34" charset="0"/>
              <a:cs typeface="Arial" pitchFamily="34" charset="0"/>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3012613"/>
            <a:ext cx="4407111" cy="3702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83007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pPr algn="ctr"/>
            <a:r>
              <a:rPr lang="en-US" b="1" dirty="0">
                <a:solidFill>
                  <a:schemeClr val="accent3">
                    <a:lumMod val="50000"/>
                  </a:schemeClr>
                </a:solidFill>
              </a:rPr>
              <a:t>3</a:t>
            </a:r>
            <a:r>
              <a:rPr lang="en-US" b="1" dirty="0" smtClean="0">
                <a:solidFill>
                  <a:schemeClr val="accent3">
                    <a:lumMod val="50000"/>
                  </a:schemeClr>
                </a:solidFill>
              </a:rPr>
              <a:t>-Point Estimate: Graphical View</a:t>
            </a:r>
            <a:endParaRPr lang="en-US" b="1" dirty="0">
              <a:solidFill>
                <a:schemeClr val="accent3">
                  <a:lumMod val="50000"/>
                </a:schemeClr>
              </a:solidFill>
            </a:endParaRPr>
          </a:p>
        </p:txBody>
      </p:sp>
      <mc:AlternateContent xmlns:mc="http://schemas.openxmlformats.org/markup-compatibility/2006" xmlns:a14="http://schemas.microsoft.com/office/drawing/2010/main">
        <mc:Choice Requires="a14">
          <p:sp>
            <p:nvSpPr>
              <p:cNvPr id="7" name="TextBox 6"/>
              <p:cNvSpPr txBox="1"/>
              <p:nvPr/>
            </p:nvSpPr>
            <p:spPr>
              <a:xfrm>
                <a:off x="5896628" y="2133600"/>
                <a:ext cx="3133725" cy="3145605"/>
              </a:xfrm>
              <a:prstGeom prst="rect">
                <a:avLst/>
              </a:prstGeom>
              <a:noFill/>
            </p:spPr>
            <p:txBody>
              <a:bodyPr wrap="square" rtlCol="0">
                <a:spAutoFit/>
              </a:bodyPr>
              <a:lstStyle/>
              <a:p>
                <a:r>
                  <a:rPr lang="en-US" sz="2000" dirty="0" smtClean="0">
                    <a:solidFill>
                      <a:schemeClr val="accent1">
                        <a:lumMod val="50000"/>
                      </a:schemeClr>
                    </a:solidFill>
                    <a:latin typeface="Arial" pitchFamily="34" charset="0"/>
                    <a:cs typeface="Arial" pitchFamily="34" charset="0"/>
                  </a:rPr>
                  <a:t>Suppose we want the </a:t>
                </a:r>
              </a:p>
              <a:p>
                <a:r>
                  <a:rPr lang="en-US" sz="2000" dirty="0" smtClean="0">
                    <a:solidFill>
                      <a:schemeClr val="accent1">
                        <a:lumMod val="50000"/>
                      </a:schemeClr>
                    </a:solidFill>
                    <a:latin typeface="Arial" pitchFamily="34" charset="0"/>
                    <a:cs typeface="Arial" pitchFamily="34" charset="0"/>
                  </a:rPr>
                  <a:t>3-PT estimate of the derivative at t = 3 using a</a:t>
                </a:r>
              </a:p>
              <a:p>
                <a:r>
                  <a:rPr lang="en-US" dirty="0" smtClean="0">
                    <a:solidFill>
                      <a:schemeClr val="accent1">
                        <a:lumMod val="50000"/>
                      </a:schemeClr>
                    </a:solidFill>
                  </a:rPr>
                  <a:t> </a:t>
                </a:r>
                <a:r>
                  <a:rPr lang="el-GR" dirty="0" smtClean="0">
                    <a:solidFill>
                      <a:schemeClr val="accent1">
                        <a:lumMod val="50000"/>
                      </a:schemeClr>
                    </a:solidFill>
                    <a:latin typeface="Arial" pitchFamily="34" charset="0"/>
                    <a:cs typeface="Arial" pitchFamily="34" charset="0"/>
                  </a:rPr>
                  <a:t>Δ</a:t>
                </a:r>
                <a:r>
                  <a:rPr lang="en-US" dirty="0" smtClean="0">
                    <a:solidFill>
                      <a:schemeClr val="accent1">
                        <a:lumMod val="50000"/>
                      </a:schemeClr>
                    </a:solidFill>
                    <a:latin typeface="Arial" pitchFamily="34" charset="0"/>
                    <a:cs typeface="Arial" pitchFamily="34" charset="0"/>
                  </a:rPr>
                  <a:t>t = 1.</a:t>
                </a:r>
              </a:p>
              <a:p>
                <a:endParaRPr lang="en-US" dirty="0">
                  <a:solidFill>
                    <a:schemeClr val="accent1">
                      <a:lumMod val="50000"/>
                    </a:schemeClr>
                  </a:solidFill>
                  <a:latin typeface="Arial" pitchFamily="34" charset="0"/>
                  <a:cs typeface="Arial" pitchFamily="34" charset="0"/>
                </a:endParaRPr>
              </a:p>
              <a:p>
                <a:pPr/>
                <a14:m>
                  <m:oMathPara xmlns:m="http://schemas.openxmlformats.org/officeDocument/2006/math">
                    <m:oMathParaPr>
                      <m:jc m:val="centerGroup"/>
                    </m:oMathParaPr>
                    <m:oMath xmlns:m="http://schemas.openxmlformats.org/officeDocument/2006/math">
                      <m:sSup>
                        <m:sSupPr>
                          <m:ctrlPr>
                            <a:rPr lang="en-US" b="0" i="1" smtClean="0">
                              <a:solidFill>
                                <a:schemeClr val="accent1">
                                  <a:lumMod val="50000"/>
                                </a:schemeClr>
                              </a:solidFill>
                              <a:latin typeface="Cambria Math" panose="02040503050406030204" pitchFamily="18" charset="0"/>
                              <a:cs typeface="Arial" pitchFamily="34" charset="0"/>
                            </a:rPr>
                          </m:ctrlPr>
                        </m:sSupPr>
                        <m:e>
                          <m:r>
                            <a:rPr lang="en-US" b="0" i="1" smtClean="0">
                              <a:solidFill>
                                <a:schemeClr val="accent1">
                                  <a:lumMod val="50000"/>
                                </a:schemeClr>
                              </a:solidFill>
                              <a:latin typeface="Cambria Math"/>
                              <a:cs typeface="Arial" pitchFamily="34" charset="0"/>
                            </a:rPr>
                            <m:t>𝑓</m:t>
                          </m:r>
                        </m:e>
                        <m:sup>
                          <m:r>
                            <a:rPr lang="en-US" b="0" i="1" smtClean="0">
                              <a:solidFill>
                                <a:schemeClr val="accent1">
                                  <a:lumMod val="50000"/>
                                </a:schemeClr>
                              </a:solidFill>
                              <a:latin typeface="Cambria Math"/>
                              <a:cs typeface="Arial" pitchFamily="34" charset="0"/>
                            </a:rPr>
                            <m:t>′</m:t>
                          </m:r>
                        </m:sup>
                      </m:sSup>
                      <m:d>
                        <m:dPr>
                          <m:ctrlPr>
                            <a:rPr lang="en-US" b="0" i="1" smtClean="0">
                              <a:solidFill>
                                <a:schemeClr val="accent1">
                                  <a:lumMod val="50000"/>
                                </a:schemeClr>
                              </a:solidFill>
                              <a:latin typeface="Cambria Math" panose="02040503050406030204" pitchFamily="18" charset="0"/>
                              <a:cs typeface="Arial" pitchFamily="34" charset="0"/>
                            </a:rPr>
                          </m:ctrlPr>
                        </m:dPr>
                        <m:e>
                          <m:r>
                            <a:rPr lang="en-US" b="0" i="1" smtClean="0">
                              <a:solidFill>
                                <a:schemeClr val="accent1">
                                  <a:lumMod val="50000"/>
                                </a:schemeClr>
                              </a:solidFill>
                              <a:latin typeface="Cambria Math"/>
                              <a:cs typeface="Arial" pitchFamily="34" charset="0"/>
                            </a:rPr>
                            <m:t>3</m:t>
                          </m:r>
                        </m:e>
                      </m:d>
                      <m:r>
                        <a:rPr lang="en-US" b="0" i="1" smtClean="0">
                          <a:solidFill>
                            <a:schemeClr val="accent1">
                              <a:lumMod val="50000"/>
                            </a:schemeClr>
                          </a:solidFill>
                          <a:latin typeface="Cambria Math"/>
                          <a:cs typeface="Arial" pitchFamily="34" charset="0"/>
                        </a:rPr>
                        <m:t> </m:t>
                      </m:r>
                      <m:r>
                        <a:rPr lang="en-US" b="0" i="1" smtClean="0">
                          <a:solidFill>
                            <a:schemeClr val="accent1">
                              <a:lumMod val="50000"/>
                            </a:schemeClr>
                          </a:solidFill>
                          <a:latin typeface="Cambria Math"/>
                          <a:ea typeface="Cambria Math"/>
                          <a:cs typeface="Arial" pitchFamily="34" charset="0"/>
                        </a:rPr>
                        <m:t>≈</m:t>
                      </m:r>
                      <m:f>
                        <m:fPr>
                          <m:ctrlPr>
                            <a:rPr lang="en-US" b="0" i="1" smtClean="0">
                              <a:solidFill>
                                <a:schemeClr val="accent1">
                                  <a:lumMod val="50000"/>
                                </a:schemeClr>
                              </a:solidFill>
                              <a:latin typeface="Cambria Math" panose="02040503050406030204" pitchFamily="18" charset="0"/>
                              <a:ea typeface="Cambria Math"/>
                              <a:cs typeface="Arial" pitchFamily="34" charset="0"/>
                            </a:rPr>
                          </m:ctrlPr>
                        </m:fPr>
                        <m:num>
                          <m:r>
                            <a:rPr lang="en-US" b="0" i="1" smtClean="0">
                              <a:solidFill>
                                <a:schemeClr val="accent1">
                                  <a:lumMod val="50000"/>
                                </a:schemeClr>
                              </a:solidFill>
                              <a:latin typeface="Cambria Math"/>
                              <a:ea typeface="Cambria Math"/>
                              <a:cs typeface="Arial" pitchFamily="34" charset="0"/>
                            </a:rPr>
                            <m:t>𝑓</m:t>
                          </m:r>
                          <m:d>
                            <m:dPr>
                              <m:ctrlPr>
                                <a:rPr lang="en-US" b="0" i="1" smtClean="0">
                                  <a:solidFill>
                                    <a:schemeClr val="accent1">
                                      <a:lumMod val="50000"/>
                                    </a:schemeClr>
                                  </a:solidFill>
                                  <a:latin typeface="Cambria Math" panose="02040503050406030204" pitchFamily="18" charset="0"/>
                                  <a:ea typeface="Cambria Math"/>
                                  <a:cs typeface="Arial" pitchFamily="34" charset="0"/>
                                </a:rPr>
                              </m:ctrlPr>
                            </m:dPr>
                            <m:e>
                              <m:r>
                                <a:rPr lang="en-US" b="0" i="1" smtClean="0">
                                  <a:solidFill>
                                    <a:schemeClr val="accent1">
                                      <a:lumMod val="50000"/>
                                    </a:schemeClr>
                                  </a:solidFill>
                                  <a:latin typeface="Cambria Math"/>
                                  <a:ea typeface="Cambria Math"/>
                                  <a:cs typeface="Arial" pitchFamily="34" charset="0"/>
                                </a:rPr>
                                <m:t>3+1</m:t>
                              </m:r>
                            </m:e>
                          </m:d>
                          <m:r>
                            <a:rPr lang="en-US" b="0" i="1" smtClean="0">
                              <a:solidFill>
                                <a:schemeClr val="accent1">
                                  <a:lumMod val="50000"/>
                                </a:schemeClr>
                              </a:solidFill>
                              <a:latin typeface="Cambria Math"/>
                              <a:ea typeface="Cambria Math"/>
                              <a:cs typeface="Arial" pitchFamily="34" charset="0"/>
                            </a:rPr>
                            <m:t>−</m:t>
                          </m:r>
                          <m:r>
                            <a:rPr lang="en-US" b="0" i="1" smtClean="0">
                              <a:solidFill>
                                <a:schemeClr val="accent1">
                                  <a:lumMod val="50000"/>
                                </a:schemeClr>
                              </a:solidFill>
                              <a:latin typeface="Cambria Math"/>
                              <a:ea typeface="Cambria Math"/>
                              <a:cs typeface="Arial" pitchFamily="34" charset="0"/>
                            </a:rPr>
                            <m:t>𝑓</m:t>
                          </m:r>
                          <m:r>
                            <a:rPr lang="en-US" b="0" i="1" smtClean="0">
                              <a:solidFill>
                                <a:schemeClr val="accent1">
                                  <a:lumMod val="50000"/>
                                </a:schemeClr>
                              </a:solidFill>
                              <a:latin typeface="Cambria Math"/>
                              <a:ea typeface="Cambria Math"/>
                              <a:cs typeface="Arial" pitchFamily="34" charset="0"/>
                            </a:rPr>
                            <m:t>(3−1)</m:t>
                          </m:r>
                        </m:num>
                        <m:den>
                          <m:r>
                            <a:rPr lang="en-US" b="0" i="1" smtClean="0">
                              <a:solidFill>
                                <a:schemeClr val="accent1">
                                  <a:lumMod val="50000"/>
                                </a:schemeClr>
                              </a:solidFill>
                              <a:latin typeface="Cambria Math"/>
                              <a:ea typeface="Cambria Math"/>
                              <a:cs typeface="Arial" pitchFamily="34" charset="0"/>
                            </a:rPr>
                            <m:t>2(1)</m:t>
                          </m:r>
                        </m:den>
                      </m:f>
                    </m:oMath>
                  </m:oMathPara>
                </a14:m>
                <a:endParaRPr lang="en-US" dirty="0" smtClean="0">
                  <a:solidFill>
                    <a:schemeClr val="accent1">
                      <a:lumMod val="50000"/>
                    </a:schemeClr>
                  </a:solidFill>
                  <a:latin typeface="Arial" pitchFamily="34" charset="0"/>
                  <a:cs typeface="Arial" pitchFamily="34" charset="0"/>
                </a:endParaRPr>
              </a:p>
              <a:p>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 </a:t>
                </a:r>
                <a14:m>
                  <m:oMath xmlns:m="http://schemas.openxmlformats.org/officeDocument/2006/math">
                    <m:sSup>
                      <m:sSupPr>
                        <m:ctrlPr>
                          <a:rPr lang="en-US" sz="2000" b="0" i="1" smtClean="0">
                            <a:solidFill>
                              <a:schemeClr val="accent1">
                                <a:lumMod val="50000"/>
                              </a:schemeClr>
                            </a:solidFill>
                            <a:latin typeface="Cambria Math" panose="02040503050406030204" pitchFamily="18" charset="0"/>
                            <a:cs typeface="Arial" pitchFamily="34" charset="0"/>
                          </a:rPr>
                        </m:ctrlPr>
                      </m:sSupPr>
                      <m:e>
                        <m:r>
                          <a:rPr lang="en-US" sz="2000" b="0" i="1" smtClean="0">
                            <a:solidFill>
                              <a:schemeClr val="accent1">
                                <a:lumMod val="50000"/>
                              </a:schemeClr>
                            </a:solidFill>
                            <a:latin typeface="Cambria Math"/>
                            <a:cs typeface="Arial" pitchFamily="34" charset="0"/>
                          </a:rPr>
                          <m:t>𝑓</m:t>
                        </m:r>
                      </m:e>
                      <m:sup>
                        <m:r>
                          <a:rPr lang="en-US" sz="2000" b="0" i="1" smtClean="0">
                            <a:solidFill>
                              <a:schemeClr val="accent1">
                                <a:lumMod val="50000"/>
                              </a:schemeClr>
                            </a:solidFill>
                            <a:latin typeface="Cambria Math"/>
                            <a:cs typeface="Arial" pitchFamily="34" charset="0"/>
                          </a:rPr>
                          <m:t>′</m:t>
                        </m:r>
                      </m:sup>
                    </m:sSup>
                    <m:d>
                      <m:dPr>
                        <m:ctrlPr>
                          <a:rPr lang="en-US" sz="2000" b="0" i="1" smtClean="0">
                            <a:solidFill>
                              <a:schemeClr val="accent1">
                                <a:lumMod val="50000"/>
                              </a:schemeClr>
                            </a:solidFill>
                            <a:latin typeface="Cambria Math" panose="02040503050406030204" pitchFamily="18" charset="0"/>
                            <a:cs typeface="Arial" pitchFamily="34" charset="0"/>
                          </a:rPr>
                        </m:ctrlPr>
                      </m:dPr>
                      <m:e>
                        <m:r>
                          <a:rPr lang="en-US" sz="2000" b="0" i="1" smtClean="0">
                            <a:solidFill>
                              <a:schemeClr val="accent1">
                                <a:lumMod val="50000"/>
                              </a:schemeClr>
                            </a:solidFill>
                            <a:latin typeface="Cambria Math"/>
                            <a:cs typeface="Arial" pitchFamily="34" charset="0"/>
                          </a:rPr>
                          <m:t>3</m:t>
                        </m:r>
                      </m:e>
                    </m:d>
                    <m:r>
                      <a:rPr lang="en-US" sz="2000" b="0" i="1" smtClean="0">
                        <a:solidFill>
                          <a:schemeClr val="accent1">
                            <a:lumMod val="50000"/>
                          </a:schemeClr>
                        </a:solidFill>
                        <a:latin typeface="Cambria Math"/>
                        <a:ea typeface="Cambria Math"/>
                        <a:cs typeface="Arial" pitchFamily="34" charset="0"/>
                      </a:rPr>
                      <m:t>≈</m:t>
                    </m:r>
                    <m:f>
                      <m:fPr>
                        <m:ctrlPr>
                          <a:rPr lang="en-US" sz="2000" b="0" i="1" smtClean="0">
                            <a:solidFill>
                              <a:schemeClr val="accent1">
                                <a:lumMod val="50000"/>
                              </a:schemeClr>
                            </a:solidFill>
                            <a:latin typeface="Cambria Math" panose="02040503050406030204" pitchFamily="18" charset="0"/>
                            <a:ea typeface="Cambria Math"/>
                            <a:cs typeface="Arial" pitchFamily="34" charset="0"/>
                          </a:rPr>
                        </m:ctrlPr>
                      </m:fPr>
                      <m:num>
                        <m:r>
                          <a:rPr lang="en-US" sz="2000" b="0" i="1" smtClean="0">
                            <a:solidFill>
                              <a:schemeClr val="accent1">
                                <a:lumMod val="50000"/>
                              </a:schemeClr>
                            </a:solidFill>
                            <a:latin typeface="Cambria Math"/>
                            <a:ea typeface="Cambria Math"/>
                            <a:cs typeface="Arial" pitchFamily="34" charset="0"/>
                          </a:rPr>
                          <m:t>6−4</m:t>
                        </m:r>
                      </m:num>
                      <m:den>
                        <m:r>
                          <a:rPr lang="en-US" sz="2000" b="0" i="1" smtClean="0">
                            <a:solidFill>
                              <a:schemeClr val="accent1">
                                <a:lumMod val="50000"/>
                              </a:schemeClr>
                            </a:solidFill>
                            <a:latin typeface="Cambria Math"/>
                            <a:ea typeface="Cambria Math"/>
                            <a:cs typeface="Arial" pitchFamily="34" charset="0"/>
                          </a:rPr>
                          <m:t>2</m:t>
                        </m:r>
                      </m:den>
                    </m:f>
                    <m:r>
                      <a:rPr lang="en-US" sz="2000" b="0" i="1" smtClean="0">
                        <a:solidFill>
                          <a:schemeClr val="accent1">
                            <a:lumMod val="50000"/>
                          </a:schemeClr>
                        </a:solidFill>
                        <a:latin typeface="Cambria Math"/>
                        <a:ea typeface="Cambria Math"/>
                        <a:cs typeface="Arial" pitchFamily="34" charset="0"/>
                      </a:rPr>
                      <m:t>=1</m:t>
                    </m:r>
                  </m:oMath>
                </a14:m>
                <a:endParaRPr lang="en-US" sz="2000" b="0" dirty="0" smtClean="0">
                  <a:solidFill>
                    <a:schemeClr val="accent1">
                      <a:lumMod val="50000"/>
                    </a:schemeClr>
                  </a:solidFill>
                  <a:latin typeface="Arial" pitchFamily="34" charset="0"/>
                  <a:ea typeface="Cambria Math"/>
                  <a:cs typeface="Arial" pitchFamily="34" charset="0"/>
                </a:endParaRPr>
              </a:p>
              <a:p>
                <a:endParaRPr lang="en-US" dirty="0" smtClean="0"/>
              </a:p>
            </p:txBody>
          </p:sp>
        </mc:Choice>
        <mc:Fallback xmlns="">
          <p:sp>
            <p:nvSpPr>
              <p:cNvPr id="7" name="TextBox 6"/>
              <p:cNvSpPr txBox="1">
                <a:spLocks noRot="1" noChangeAspect="1" noMove="1" noResize="1" noEditPoints="1" noAdjustHandles="1" noChangeArrowheads="1" noChangeShapeType="1" noTextEdit="1"/>
              </p:cNvSpPr>
              <p:nvPr/>
            </p:nvSpPr>
            <p:spPr>
              <a:xfrm>
                <a:off x="5896628" y="2133600"/>
                <a:ext cx="3133725" cy="3145605"/>
              </a:xfrm>
              <a:prstGeom prst="rect">
                <a:avLst/>
              </a:prstGeom>
              <a:blipFill rotWithShape="1">
                <a:blip r:embed="rId2"/>
                <a:stretch>
                  <a:fillRect l="-1946" t="-775"/>
                </a:stretch>
              </a:blipFill>
            </p:spPr>
            <p:txBody>
              <a:bodyPr/>
              <a:lstStyle/>
              <a:p>
                <a:r>
                  <a:rPr lang="en-US">
                    <a:noFill/>
                  </a:rPr>
                  <a:t> </a:t>
                </a:r>
              </a:p>
            </p:txBody>
          </p:sp>
        </mc:Fallback>
      </mc:AlternateContent>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716250"/>
            <a:ext cx="5715000" cy="4316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91022" y="6047385"/>
            <a:ext cx="8830980" cy="707886"/>
          </a:xfrm>
          <a:prstGeom prst="rect">
            <a:avLst/>
          </a:prstGeom>
          <a:noFill/>
        </p:spPr>
        <p:txBody>
          <a:bodyPr wrap="square" rtlCol="0">
            <a:spAutoFit/>
          </a:bodyPr>
          <a:lstStyle/>
          <a:p>
            <a:r>
              <a:rPr lang="en-US" sz="2000" dirty="0" smtClean="0">
                <a:solidFill>
                  <a:srgbClr val="7030A0"/>
                </a:solidFill>
                <a:latin typeface="Arial" pitchFamily="34" charset="0"/>
                <a:cs typeface="Arial" pitchFamily="34" charset="0"/>
              </a:rPr>
              <a:t>This is a better estimate than what we had for 2-PT estimate using a ∆t = 1.  The 3-PT is simply the slope using the backward and forward point!</a:t>
            </a:r>
          </a:p>
        </p:txBody>
      </p:sp>
    </p:spTree>
    <p:extLst>
      <p:ext uri="{BB962C8B-B14F-4D97-AF65-F5344CB8AC3E}">
        <p14:creationId xmlns:p14="http://schemas.microsoft.com/office/powerpoint/2010/main" val="17381142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04088"/>
            <a:ext cx="8610600" cy="1143000"/>
          </a:xfrm>
        </p:spPr>
        <p:txBody>
          <a:bodyPr>
            <a:normAutofit fontScale="90000"/>
          </a:bodyPr>
          <a:lstStyle/>
          <a:p>
            <a:r>
              <a:rPr lang="en-US" b="1" dirty="0">
                <a:solidFill>
                  <a:schemeClr val="accent3">
                    <a:lumMod val="50000"/>
                  </a:schemeClr>
                </a:solidFill>
              </a:rPr>
              <a:t>3-Point Estimate for First Derivative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2133600"/>
                <a:ext cx="8229600" cy="3124200"/>
              </a:xfrm>
            </p:spPr>
            <p:txBody>
              <a:bodyPr>
                <a:normAutofit/>
              </a:bodyPr>
              <a:lstStyle/>
              <a:p>
                <a:pPr marL="0" indent="0">
                  <a:buNone/>
                </a:pPr>
                <a:r>
                  <a:rPr lang="en-US" dirty="0" smtClean="0">
                    <a:solidFill>
                      <a:schemeClr val="accent1">
                        <a:lumMod val="50000"/>
                      </a:schemeClr>
                    </a:solidFill>
                    <a:latin typeface="Arial" pitchFamily="34" charset="0"/>
                    <a:cs typeface="Arial" pitchFamily="34" charset="0"/>
                  </a:rPr>
                  <a:t>For the function: </a:t>
                </a:r>
                <a14:m>
                  <m:oMath xmlns:m="http://schemas.openxmlformats.org/officeDocument/2006/math">
                    <m:r>
                      <a:rPr lang="en-US" i="1">
                        <a:solidFill>
                          <a:schemeClr val="accent1">
                            <a:lumMod val="50000"/>
                          </a:schemeClr>
                        </a:solidFill>
                        <a:latin typeface="Cambria Math"/>
                      </a:rPr>
                      <m:t>𝑓</m:t>
                    </m:r>
                    <m:d>
                      <m:dPr>
                        <m:ctrlPr>
                          <a:rPr lang="en-US" i="1">
                            <a:solidFill>
                              <a:schemeClr val="accent1">
                                <a:lumMod val="50000"/>
                              </a:schemeClr>
                            </a:solidFill>
                            <a:latin typeface="Cambria Math" panose="02040503050406030204" pitchFamily="18" charset="0"/>
                          </a:rPr>
                        </m:ctrlPr>
                      </m:dPr>
                      <m:e>
                        <m:r>
                          <a:rPr lang="en-US" i="1">
                            <a:solidFill>
                              <a:schemeClr val="accent1">
                                <a:lumMod val="50000"/>
                              </a:schemeClr>
                            </a:solidFill>
                            <a:latin typeface="Cambria Math"/>
                          </a:rPr>
                          <m:t>𝑡</m:t>
                        </m:r>
                      </m:e>
                    </m:d>
                    <m:r>
                      <a:rPr lang="en-US" i="1">
                        <a:solidFill>
                          <a:schemeClr val="accent1">
                            <a:lumMod val="50000"/>
                          </a:schemeClr>
                        </a:solidFill>
                        <a:latin typeface="Cambria Math"/>
                      </a:rPr>
                      <m:t>=</m:t>
                    </m:r>
                    <m:sSup>
                      <m:sSupPr>
                        <m:ctrlPr>
                          <a:rPr lang="en-US" i="1">
                            <a:solidFill>
                              <a:schemeClr val="accent1">
                                <a:lumMod val="50000"/>
                              </a:schemeClr>
                            </a:solidFill>
                            <a:latin typeface="Cambria Math" panose="02040503050406030204" pitchFamily="18" charset="0"/>
                          </a:rPr>
                        </m:ctrlPr>
                      </m:sSupPr>
                      <m:e>
                        <m:r>
                          <a:rPr lang="en-US" i="1">
                            <a:solidFill>
                              <a:schemeClr val="accent1">
                                <a:lumMod val="50000"/>
                              </a:schemeClr>
                            </a:solidFill>
                            <a:latin typeface="Cambria Math"/>
                          </a:rPr>
                          <m:t>𝑡</m:t>
                        </m:r>
                      </m:e>
                      <m:sup>
                        <m:r>
                          <a:rPr lang="en-US" i="1">
                            <a:solidFill>
                              <a:schemeClr val="accent1">
                                <a:lumMod val="50000"/>
                              </a:schemeClr>
                            </a:solidFill>
                            <a:latin typeface="Cambria Math"/>
                          </a:rPr>
                          <m:t>3</m:t>
                        </m:r>
                      </m:sup>
                    </m:sSup>
                    <m:r>
                      <a:rPr lang="en-US" i="1">
                        <a:solidFill>
                          <a:schemeClr val="accent1">
                            <a:lumMod val="50000"/>
                          </a:schemeClr>
                        </a:solidFill>
                        <a:latin typeface="Cambria Math"/>
                      </a:rPr>
                      <m:t>−6</m:t>
                    </m:r>
                    <m:sSup>
                      <m:sSupPr>
                        <m:ctrlPr>
                          <a:rPr lang="en-US" i="1">
                            <a:solidFill>
                              <a:schemeClr val="accent1">
                                <a:lumMod val="50000"/>
                              </a:schemeClr>
                            </a:solidFill>
                            <a:latin typeface="Cambria Math" panose="02040503050406030204" pitchFamily="18" charset="0"/>
                          </a:rPr>
                        </m:ctrlPr>
                      </m:sSupPr>
                      <m:e>
                        <m:r>
                          <a:rPr lang="en-US" i="1">
                            <a:solidFill>
                              <a:schemeClr val="accent1">
                                <a:lumMod val="50000"/>
                              </a:schemeClr>
                            </a:solidFill>
                            <a:latin typeface="Cambria Math"/>
                          </a:rPr>
                          <m:t>𝑡</m:t>
                        </m:r>
                      </m:e>
                      <m:sup>
                        <m:r>
                          <a:rPr lang="en-US" i="1">
                            <a:solidFill>
                              <a:schemeClr val="accent1">
                                <a:lumMod val="50000"/>
                              </a:schemeClr>
                            </a:solidFill>
                            <a:latin typeface="Cambria Math"/>
                          </a:rPr>
                          <m:t>2</m:t>
                        </m:r>
                      </m:sup>
                    </m:sSup>
                    <m:r>
                      <a:rPr lang="en-US" i="1">
                        <a:solidFill>
                          <a:schemeClr val="accent1">
                            <a:lumMod val="50000"/>
                          </a:schemeClr>
                        </a:solidFill>
                        <a:latin typeface="Cambria Math"/>
                      </a:rPr>
                      <m:t>+9</m:t>
                    </m:r>
                    <m:r>
                      <a:rPr lang="en-US" i="1">
                        <a:solidFill>
                          <a:schemeClr val="accent1">
                            <a:lumMod val="50000"/>
                          </a:schemeClr>
                        </a:solidFill>
                        <a:latin typeface="Cambria Math"/>
                      </a:rPr>
                      <m:t>𝑡</m:t>
                    </m:r>
                    <m:r>
                      <a:rPr lang="en-US" i="1">
                        <a:solidFill>
                          <a:schemeClr val="accent1">
                            <a:lumMod val="50000"/>
                          </a:schemeClr>
                        </a:solidFill>
                        <a:latin typeface="Cambria Math"/>
                      </a:rPr>
                      <m:t>+2</m:t>
                    </m:r>
                  </m:oMath>
                </a14:m>
                <a:endParaRPr lang="en-US" dirty="0">
                  <a:solidFill>
                    <a:schemeClr val="accent1">
                      <a:lumMod val="50000"/>
                    </a:schemeClr>
                  </a:solidFill>
                </a:endParaRPr>
              </a:p>
              <a:p>
                <a:pPr marL="0" indent="0">
                  <a:buNone/>
                </a:pPr>
                <a:r>
                  <a:rPr lang="en-US" dirty="0">
                    <a:solidFill>
                      <a:schemeClr val="accent1">
                        <a:lumMod val="50000"/>
                      </a:schemeClr>
                    </a:solidFill>
                    <a:latin typeface="Arial" pitchFamily="34" charset="0"/>
                    <a:cs typeface="Arial" pitchFamily="34" charset="0"/>
                  </a:rPr>
                  <a:t>W</a:t>
                </a:r>
                <a:r>
                  <a:rPr lang="en-US" dirty="0" smtClean="0">
                    <a:solidFill>
                      <a:schemeClr val="accent1">
                        <a:lumMod val="50000"/>
                      </a:schemeClr>
                    </a:solidFill>
                    <a:latin typeface="Arial" pitchFamily="34" charset="0"/>
                    <a:cs typeface="Arial" pitchFamily="34" charset="0"/>
                  </a:rPr>
                  <a:t>hat is the absolute value of the largest estimation error for the 1</a:t>
                </a:r>
                <a:r>
                  <a:rPr lang="en-US" baseline="30000" dirty="0" smtClean="0">
                    <a:solidFill>
                      <a:schemeClr val="accent1">
                        <a:lumMod val="50000"/>
                      </a:schemeClr>
                    </a:solidFill>
                    <a:latin typeface="Arial" pitchFamily="34" charset="0"/>
                    <a:cs typeface="Arial" pitchFamily="34" charset="0"/>
                  </a:rPr>
                  <a:t>st</a:t>
                </a:r>
                <a:r>
                  <a:rPr lang="en-US" dirty="0" smtClean="0">
                    <a:solidFill>
                      <a:schemeClr val="accent1">
                        <a:lumMod val="50000"/>
                      </a:schemeClr>
                    </a:solidFill>
                    <a:latin typeface="Arial" pitchFamily="34" charset="0"/>
                    <a:cs typeface="Arial" pitchFamily="34" charset="0"/>
                  </a:rPr>
                  <a:t> derivative using the 3-point estimate?</a:t>
                </a:r>
              </a:p>
              <a:p>
                <a:pPr marL="0" indent="0">
                  <a:buNone/>
                </a:pPr>
                <a:endParaRPr lang="en-US" dirty="0" smtClean="0">
                  <a:solidFill>
                    <a:schemeClr val="accent1">
                      <a:lumMod val="50000"/>
                    </a:schemeClr>
                  </a:solidFill>
                  <a:latin typeface="Arial" pitchFamily="34" charset="0"/>
                  <a:cs typeface="Arial" pitchFamily="34" charset="0"/>
                </a:endParaRPr>
              </a:p>
              <a:p>
                <a:pPr marL="0" indent="0">
                  <a:buNone/>
                </a:pPr>
                <a14:m>
                  <m:oMathPara xmlns:m="http://schemas.openxmlformats.org/officeDocument/2006/math">
                    <m:oMathParaPr>
                      <m:jc m:val="centerGroup"/>
                    </m:oMathParaPr>
                    <m:oMath xmlns:m="http://schemas.openxmlformats.org/officeDocument/2006/math">
                      <m:d>
                        <m:dPr>
                          <m:begChr m:val="|"/>
                          <m:endChr m:val="|"/>
                          <m:ctrlPr>
                            <a:rPr lang="en-US" sz="2800" i="1">
                              <a:solidFill>
                                <a:schemeClr val="accent1">
                                  <a:lumMod val="50000"/>
                                </a:schemeClr>
                              </a:solidFill>
                              <a:latin typeface="Cambria Math" panose="02040503050406030204" pitchFamily="18" charset="0"/>
                              <a:cs typeface="Arial" pitchFamily="34" charset="0"/>
                            </a:rPr>
                          </m:ctrlPr>
                        </m:dPr>
                        <m:e>
                          <m:r>
                            <a:rPr lang="en-US" sz="2800" i="1">
                              <a:solidFill>
                                <a:schemeClr val="accent1">
                                  <a:lumMod val="50000"/>
                                </a:schemeClr>
                              </a:solidFill>
                              <a:latin typeface="Cambria Math"/>
                              <a:cs typeface="Arial" pitchFamily="34" charset="0"/>
                            </a:rPr>
                            <m:t>𝑒𝑟𝑟𝑜𝑟</m:t>
                          </m:r>
                        </m:e>
                      </m:d>
                      <m:r>
                        <a:rPr lang="en-US" sz="2800" i="1">
                          <a:solidFill>
                            <a:schemeClr val="accent1">
                              <a:lumMod val="50000"/>
                            </a:schemeClr>
                          </a:solidFill>
                          <a:latin typeface="Cambria Math"/>
                          <a:ea typeface="Cambria Math"/>
                          <a:cs typeface="Arial" pitchFamily="34" charset="0"/>
                        </a:rPr>
                        <m:t>≤</m:t>
                      </m:r>
                      <m:f>
                        <m:fPr>
                          <m:ctrlPr>
                            <a:rPr lang="en-US" sz="2800" i="1">
                              <a:solidFill>
                                <a:schemeClr val="accent1">
                                  <a:lumMod val="50000"/>
                                </a:schemeClr>
                              </a:solidFill>
                              <a:latin typeface="Cambria Math" panose="02040503050406030204" pitchFamily="18" charset="0"/>
                              <a:ea typeface="Cambria Math"/>
                              <a:cs typeface="Arial" pitchFamily="34" charset="0"/>
                            </a:rPr>
                          </m:ctrlPr>
                        </m:fPr>
                        <m:num>
                          <m:sSup>
                            <m:sSupPr>
                              <m:ctrlPr>
                                <a:rPr lang="en-US" sz="2800" i="1">
                                  <a:solidFill>
                                    <a:schemeClr val="accent1">
                                      <a:lumMod val="50000"/>
                                    </a:schemeClr>
                                  </a:solidFill>
                                  <a:latin typeface="Cambria Math" panose="02040503050406030204" pitchFamily="18" charset="0"/>
                                  <a:ea typeface="Cambria Math"/>
                                  <a:cs typeface="Arial" pitchFamily="34" charset="0"/>
                                </a:rPr>
                              </m:ctrlPr>
                            </m:sSupPr>
                            <m:e>
                              <m:r>
                                <a:rPr lang="en-US" sz="2800" i="1">
                                  <a:solidFill>
                                    <a:schemeClr val="accent1">
                                      <a:lumMod val="50000"/>
                                    </a:schemeClr>
                                  </a:solidFill>
                                  <a:latin typeface="Cambria Math"/>
                                  <a:ea typeface="Cambria Math"/>
                                  <a:cs typeface="Arial" pitchFamily="34" charset="0"/>
                                </a:rPr>
                                <m:t>∆</m:t>
                              </m:r>
                              <m:r>
                                <a:rPr lang="en-US" sz="2800" i="1">
                                  <a:solidFill>
                                    <a:schemeClr val="accent1">
                                      <a:lumMod val="50000"/>
                                    </a:schemeClr>
                                  </a:solidFill>
                                  <a:latin typeface="Cambria Math"/>
                                  <a:ea typeface="Cambria Math"/>
                                  <a:cs typeface="Arial" pitchFamily="34" charset="0"/>
                                </a:rPr>
                                <m:t>𝑡</m:t>
                              </m:r>
                            </m:e>
                            <m:sup>
                              <m:r>
                                <a:rPr lang="en-US" sz="2800" i="1">
                                  <a:solidFill>
                                    <a:schemeClr val="accent1">
                                      <a:lumMod val="50000"/>
                                    </a:schemeClr>
                                  </a:solidFill>
                                  <a:latin typeface="Cambria Math"/>
                                  <a:ea typeface="Cambria Math"/>
                                  <a:cs typeface="Arial" pitchFamily="34" charset="0"/>
                                </a:rPr>
                                <m:t>2</m:t>
                              </m:r>
                            </m:sup>
                          </m:sSup>
                        </m:num>
                        <m:den>
                          <m:r>
                            <a:rPr lang="en-US" sz="2800" i="1">
                              <a:solidFill>
                                <a:schemeClr val="accent1">
                                  <a:lumMod val="50000"/>
                                </a:schemeClr>
                              </a:solidFill>
                              <a:latin typeface="Cambria Math"/>
                              <a:ea typeface="Cambria Math"/>
                              <a:cs typeface="Arial" pitchFamily="34" charset="0"/>
                            </a:rPr>
                            <m:t>6</m:t>
                          </m:r>
                        </m:den>
                      </m:f>
                      <m:r>
                        <a:rPr lang="en-US" sz="2800" i="1">
                          <a:solidFill>
                            <a:schemeClr val="accent1">
                              <a:lumMod val="50000"/>
                            </a:schemeClr>
                          </a:solidFill>
                          <a:latin typeface="Cambria Math"/>
                          <a:ea typeface="Cambria Math"/>
                          <a:cs typeface="Arial" pitchFamily="34" charset="0"/>
                        </a:rPr>
                        <m:t>×</m:t>
                      </m:r>
                      <m:r>
                        <a:rPr lang="en-US" sz="2800" i="1">
                          <a:solidFill>
                            <a:schemeClr val="accent1">
                              <a:lumMod val="50000"/>
                            </a:schemeClr>
                          </a:solidFill>
                          <a:latin typeface="Cambria Math"/>
                          <a:ea typeface="Cambria Math"/>
                          <a:cs typeface="Arial" pitchFamily="34" charset="0"/>
                        </a:rPr>
                        <m:t>𝑚𝑎𝑥</m:t>
                      </m:r>
                      <m:d>
                        <m:dPr>
                          <m:ctrlPr>
                            <a:rPr lang="en-US" sz="2800" i="1">
                              <a:solidFill>
                                <a:schemeClr val="accent1">
                                  <a:lumMod val="50000"/>
                                </a:schemeClr>
                              </a:solidFill>
                              <a:latin typeface="Cambria Math" panose="02040503050406030204" pitchFamily="18" charset="0"/>
                              <a:ea typeface="Cambria Math"/>
                              <a:cs typeface="Arial" pitchFamily="34" charset="0"/>
                            </a:rPr>
                          </m:ctrlPr>
                        </m:dPr>
                        <m:e>
                          <m:d>
                            <m:dPr>
                              <m:begChr m:val="|"/>
                              <m:endChr m:val="|"/>
                              <m:ctrlPr>
                                <a:rPr lang="en-US" sz="2800" i="1">
                                  <a:solidFill>
                                    <a:schemeClr val="accent1">
                                      <a:lumMod val="50000"/>
                                    </a:schemeClr>
                                  </a:solidFill>
                                  <a:latin typeface="Cambria Math" panose="02040503050406030204" pitchFamily="18" charset="0"/>
                                  <a:ea typeface="Cambria Math"/>
                                  <a:cs typeface="Arial" pitchFamily="34" charset="0"/>
                                </a:rPr>
                              </m:ctrlPr>
                            </m:dPr>
                            <m:e>
                              <m:f>
                                <m:fPr>
                                  <m:ctrlPr>
                                    <a:rPr lang="en-US" sz="2800" i="1">
                                      <a:solidFill>
                                        <a:schemeClr val="accent1">
                                          <a:lumMod val="50000"/>
                                        </a:schemeClr>
                                      </a:solidFill>
                                      <a:latin typeface="Cambria Math" panose="02040503050406030204" pitchFamily="18" charset="0"/>
                                      <a:ea typeface="Cambria Math"/>
                                      <a:cs typeface="Arial" pitchFamily="34" charset="0"/>
                                    </a:rPr>
                                  </m:ctrlPr>
                                </m:fPr>
                                <m:num>
                                  <m:sSup>
                                    <m:sSupPr>
                                      <m:ctrlPr>
                                        <a:rPr lang="en-US" sz="2800" i="1">
                                          <a:solidFill>
                                            <a:schemeClr val="accent1">
                                              <a:lumMod val="50000"/>
                                            </a:schemeClr>
                                          </a:solidFill>
                                          <a:latin typeface="Cambria Math" panose="02040503050406030204" pitchFamily="18" charset="0"/>
                                          <a:ea typeface="Cambria Math"/>
                                          <a:cs typeface="Arial" pitchFamily="34" charset="0"/>
                                        </a:rPr>
                                      </m:ctrlPr>
                                    </m:sSupPr>
                                    <m:e>
                                      <m:r>
                                        <a:rPr lang="en-US" sz="2800" i="1">
                                          <a:solidFill>
                                            <a:schemeClr val="accent1">
                                              <a:lumMod val="50000"/>
                                            </a:schemeClr>
                                          </a:solidFill>
                                          <a:latin typeface="Cambria Math"/>
                                          <a:ea typeface="Cambria Math"/>
                                          <a:cs typeface="Arial" pitchFamily="34" charset="0"/>
                                        </a:rPr>
                                        <m:t>𝑑</m:t>
                                      </m:r>
                                    </m:e>
                                    <m:sup>
                                      <m:r>
                                        <a:rPr lang="en-US" sz="2800" i="1">
                                          <a:solidFill>
                                            <a:schemeClr val="accent1">
                                              <a:lumMod val="50000"/>
                                            </a:schemeClr>
                                          </a:solidFill>
                                          <a:latin typeface="Cambria Math"/>
                                          <a:ea typeface="Cambria Math"/>
                                          <a:cs typeface="Arial" pitchFamily="34" charset="0"/>
                                        </a:rPr>
                                        <m:t>3</m:t>
                                      </m:r>
                                    </m:sup>
                                  </m:sSup>
                                  <m:r>
                                    <a:rPr lang="en-US" sz="2800" i="1">
                                      <a:solidFill>
                                        <a:schemeClr val="accent1">
                                          <a:lumMod val="50000"/>
                                        </a:schemeClr>
                                      </a:solidFill>
                                      <a:latin typeface="Cambria Math"/>
                                      <a:ea typeface="Cambria Math"/>
                                      <a:cs typeface="Arial" pitchFamily="34" charset="0"/>
                                    </a:rPr>
                                    <m:t>𝑓</m:t>
                                  </m:r>
                                  <m:d>
                                    <m:dPr>
                                      <m:ctrlPr>
                                        <a:rPr lang="en-US" sz="2800" i="1">
                                          <a:solidFill>
                                            <a:schemeClr val="accent1">
                                              <a:lumMod val="50000"/>
                                            </a:schemeClr>
                                          </a:solidFill>
                                          <a:latin typeface="Cambria Math" panose="02040503050406030204" pitchFamily="18" charset="0"/>
                                          <a:ea typeface="Cambria Math"/>
                                          <a:cs typeface="Arial" pitchFamily="34" charset="0"/>
                                        </a:rPr>
                                      </m:ctrlPr>
                                    </m:dPr>
                                    <m:e>
                                      <m:r>
                                        <a:rPr lang="en-US" sz="2800" i="1">
                                          <a:solidFill>
                                            <a:schemeClr val="accent1">
                                              <a:lumMod val="50000"/>
                                            </a:schemeClr>
                                          </a:solidFill>
                                          <a:latin typeface="Cambria Math"/>
                                          <a:ea typeface="Cambria Math"/>
                                          <a:cs typeface="Arial" pitchFamily="34" charset="0"/>
                                        </a:rPr>
                                        <m:t>𝑡</m:t>
                                      </m:r>
                                    </m:e>
                                  </m:d>
                                </m:num>
                                <m:den>
                                  <m:r>
                                    <a:rPr lang="en-US" sz="2800" i="1">
                                      <a:solidFill>
                                        <a:schemeClr val="accent1">
                                          <a:lumMod val="50000"/>
                                        </a:schemeClr>
                                      </a:solidFill>
                                      <a:latin typeface="Cambria Math"/>
                                      <a:ea typeface="Cambria Math"/>
                                      <a:cs typeface="Arial" pitchFamily="34" charset="0"/>
                                    </a:rPr>
                                    <m:t>𝑑</m:t>
                                  </m:r>
                                  <m:sSup>
                                    <m:sSupPr>
                                      <m:ctrlPr>
                                        <a:rPr lang="en-US" sz="2800" i="1">
                                          <a:solidFill>
                                            <a:schemeClr val="accent1">
                                              <a:lumMod val="50000"/>
                                            </a:schemeClr>
                                          </a:solidFill>
                                          <a:latin typeface="Cambria Math" panose="02040503050406030204" pitchFamily="18" charset="0"/>
                                          <a:ea typeface="Cambria Math"/>
                                          <a:cs typeface="Arial" pitchFamily="34" charset="0"/>
                                        </a:rPr>
                                      </m:ctrlPr>
                                    </m:sSupPr>
                                    <m:e>
                                      <m:r>
                                        <a:rPr lang="en-US" sz="2800" i="1">
                                          <a:solidFill>
                                            <a:schemeClr val="accent1">
                                              <a:lumMod val="50000"/>
                                            </a:schemeClr>
                                          </a:solidFill>
                                          <a:latin typeface="Cambria Math"/>
                                          <a:ea typeface="Cambria Math"/>
                                          <a:cs typeface="Arial" pitchFamily="34" charset="0"/>
                                        </a:rPr>
                                        <m:t>𝑡</m:t>
                                      </m:r>
                                    </m:e>
                                    <m:sup>
                                      <m:r>
                                        <a:rPr lang="en-US" sz="2800" i="1">
                                          <a:solidFill>
                                            <a:schemeClr val="accent1">
                                              <a:lumMod val="50000"/>
                                            </a:schemeClr>
                                          </a:solidFill>
                                          <a:latin typeface="Cambria Math"/>
                                          <a:ea typeface="Cambria Math"/>
                                          <a:cs typeface="Arial" pitchFamily="34" charset="0"/>
                                        </a:rPr>
                                        <m:t>3</m:t>
                                      </m:r>
                                    </m:sup>
                                  </m:sSup>
                                </m:den>
                              </m:f>
                            </m:e>
                          </m:d>
                        </m:e>
                      </m:d>
                    </m:oMath>
                  </m:oMathPara>
                </a14:m>
                <a:endParaRPr lang="en-US" dirty="0">
                  <a:solidFill>
                    <a:schemeClr val="accent1">
                      <a:lumMod val="50000"/>
                    </a:schemeClr>
                  </a:solidFill>
                  <a:latin typeface="Arial" pitchFamily="34" charset="0"/>
                  <a:cs typeface="Arial" pitchFamily="34" charset="0"/>
                </a:endParaRPr>
              </a:p>
              <a:p>
                <a:pPr marL="0" indent="0">
                  <a:buNone/>
                </a:pPr>
                <a:endParaRPr lang="en-US" dirty="0">
                  <a:solidFill>
                    <a:schemeClr val="accent1">
                      <a:lumMod val="50000"/>
                    </a:schemeClr>
                  </a:solidFill>
                  <a:latin typeface="Arial" pitchFamily="34" charset="0"/>
                  <a:cs typeface="Arial" pitchFamily="34"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2133600"/>
                <a:ext cx="8229600" cy="3124200"/>
              </a:xfrm>
              <a:blipFill rotWithShape="1">
                <a:blip r:embed="rId2"/>
                <a:stretch>
                  <a:fillRect l="-1259" t="-214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1219200" y="5410200"/>
                <a:ext cx="7162800" cy="695062"/>
              </a:xfrm>
              <a:prstGeom prst="rect">
                <a:avLst/>
              </a:prstGeom>
              <a:noFill/>
            </p:spPr>
            <p:txBody>
              <a:bodyPr wrap="square" rtlCol="0">
                <a:spAutoFit/>
              </a:bodyPr>
              <a:lstStyle/>
              <a:p>
                <a14:m>
                  <m:oMath xmlns:m="http://schemas.openxmlformats.org/officeDocument/2006/math">
                    <m:f>
                      <m:fPr>
                        <m:ctrlPr>
                          <a:rPr lang="en-US" sz="2400" i="1" smtClean="0">
                            <a:solidFill>
                              <a:schemeClr val="accent1">
                                <a:lumMod val="50000"/>
                              </a:schemeClr>
                            </a:solidFill>
                            <a:latin typeface="Cambria Math" panose="02040503050406030204" pitchFamily="18" charset="0"/>
                          </a:rPr>
                        </m:ctrlPr>
                      </m:fPr>
                      <m:num>
                        <m:sSup>
                          <m:sSupPr>
                            <m:ctrlPr>
                              <a:rPr lang="en-US" sz="2400" i="1" smtClean="0">
                                <a:solidFill>
                                  <a:schemeClr val="accent1">
                                    <a:lumMod val="50000"/>
                                  </a:schemeClr>
                                </a:solidFill>
                                <a:latin typeface="Cambria Math" panose="02040503050406030204" pitchFamily="18" charset="0"/>
                              </a:rPr>
                            </m:ctrlPr>
                          </m:sSupPr>
                          <m:e>
                            <m:r>
                              <a:rPr lang="en-US" sz="2400" b="0" i="1" smtClean="0">
                                <a:solidFill>
                                  <a:schemeClr val="accent1">
                                    <a:lumMod val="50000"/>
                                  </a:schemeClr>
                                </a:solidFill>
                                <a:latin typeface="Cambria Math"/>
                              </a:rPr>
                              <m:t>𝑓</m:t>
                            </m:r>
                          </m:e>
                          <m:sup>
                            <m:d>
                              <m:dPr>
                                <m:ctrlPr>
                                  <a:rPr lang="en-US" sz="2400" b="0" i="1" smtClean="0">
                                    <a:solidFill>
                                      <a:schemeClr val="accent1">
                                        <a:lumMod val="50000"/>
                                      </a:schemeClr>
                                    </a:solidFill>
                                    <a:latin typeface="Cambria Math" panose="02040503050406030204" pitchFamily="18" charset="0"/>
                                  </a:rPr>
                                </m:ctrlPr>
                              </m:dPr>
                              <m:e>
                                <m:r>
                                  <a:rPr lang="en-US" sz="2400" b="0" i="1" smtClean="0">
                                    <a:solidFill>
                                      <a:schemeClr val="accent1">
                                        <a:lumMod val="50000"/>
                                      </a:schemeClr>
                                    </a:solidFill>
                                    <a:latin typeface="Cambria Math"/>
                                  </a:rPr>
                                  <m:t>3</m:t>
                                </m:r>
                              </m:e>
                            </m:d>
                          </m:sup>
                        </m:sSup>
                        <m:r>
                          <a:rPr lang="en-US" sz="2400" b="0" i="1" smtClean="0">
                            <a:solidFill>
                              <a:schemeClr val="accent1">
                                <a:lumMod val="50000"/>
                              </a:schemeClr>
                            </a:solidFill>
                            <a:latin typeface="Cambria Math"/>
                          </a:rPr>
                          <m:t>(</m:t>
                        </m:r>
                        <m:r>
                          <a:rPr lang="en-US" sz="2400" b="0" i="1" smtClean="0">
                            <a:solidFill>
                              <a:schemeClr val="accent1">
                                <a:lumMod val="50000"/>
                              </a:schemeClr>
                            </a:solidFill>
                            <a:latin typeface="Cambria Math"/>
                          </a:rPr>
                          <m:t>𝑡</m:t>
                        </m:r>
                        <m:r>
                          <a:rPr lang="en-US" sz="2400" b="0" i="1" smtClean="0">
                            <a:solidFill>
                              <a:schemeClr val="accent1">
                                <a:lumMod val="50000"/>
                              </a:schemeClr>
                            </a:solidFill>
                            <a:latin typeface="Cambria Math"/>
                          </a:rPr>
                          <m:t>)</m:t>
                        </m:r>
                      </m:num>
                      <m:den>
                        <m:r>
                          <a:rPr lang="en-US" sz="2400" b="0" i="1" smtClean="0">
                            <a:solidFill>
                              <a:schemeClr val="accent1">
                                <a:lumMod val="50000"/>
                              </a:schemeClr>
                            </a:solidFill>
                            <a:latin typeface="Cambria Math"/>
                          </a:rPr>
                          <m:t>𝑑</m:t>
                        </m:r>
                        <m:sSup>
                          <m:sSupPr>
                            <m:ctrlPr>
                              <a:rPr lang="en-US" sz="2400" b="0" i="1" smtClean="0">
                                <a:solidFill>
                                  <a:schemeClr val="accent1">
                                    <a:lumMod val="50000"/>
                                  </a:schemeClr>
                                </a:solidFill>
                                <a:latin typeface="Cambria Math" panose="02040503050406030204" pitchFamily="18" charset="0"/>
                              </a:rPr>
                            </m:ctrlPr>
                          </m:sSupPr>
                          <m:e>
                            <m:r>
                              <a:rPr lang="en-US" sz="2400" b="0" i="1" smtClean="0">
                                <a:solidFill>
                                  <a:schemeClr val="accent1">
                                    <a:lumMod val="50000"/>
                                  </a:schemeClr>
                                </a:solidFill>
                                <a:latin typeface="Cambria Math"/>
                              </a:rPr>
                              <m:t>𝑡</m:t>
                            </m:r>
                          </m:e>
                          <m:sup>
                            <m:r>
                              <a:rPr lang="en-US" sz="2400" b="0" i="1" smtClean="0">
                                <a:solidFill>
                                  <a:schemeClr val="accent1">
                                    <a:lumMod val="50000"/>
                                  </a:schemeClr>
                                </a:solidFill>
                                <a:latin typeface="Cambria Math"/>
                              </a:rPr>
                              <m:t>3</m:t>
                            </m:r>
                          </m:sup>
                        </m:sSup>
                      </m:den>
                    </m:f>
                  </m:oMath>
                </a14:m>
                <a:r>
                  <a:rPr lang="en-US" sz="2400" dirty="0" smtClean="0">
                    <a:solidFill>
                      <a:schemeClr val="accent1">
                        <a:lumMod val="50000"/>
                      </a:schemeClr>
                    </a:solidFill>
                    <a:latin typeface="Arial" pitchFamily="34" charset="0"/>
                    <a:cs typeface="Arial" pitchFamily="34" charset="0"/>
                  </a:rPr>
                  <a:t>= 6   so the maximum absolute error = </a:t>
                </a:r>
                <a14:m>
                  <m:oMath xmlns:m="http://schemas.openxmlformats.org/officeDocument/2006/math">
                    <m:r>
                      <a:rPr lang="en-US" sz="2400" i="1" smtClean="0">
                        <a:solidFill>
                          <a:schemeClr val="accent1">
                            <a:lumMod val="50000"/>
                          </a:schemeClr>
                        </a:solidFill>
                        <a:latin typeface="Cambria Math"/>
                        <a:ea typeface="Cambria Math"/>
                        <a:cs typeface="Arial" pitchFamily="34" charset="0"/>
                      </a:rPr>
                      <m:t>∆</m:t>
                    </m:r>
                    <m:sSup>
                      <m:sSupPr>
                        <m:ctrlPr>
                          <a:rPr lang="en-US" sz="2400" b="0" i="1" smtClean="0">
                            <a:solidFill>
                              <a:schemeClr val="accent1">
                                <a:lumMod val="50000"/>
                              </a:schemeClr>
                            </a:solidFill>
                            <a:latin typeface="Cambria Math" panose="02040503050406030204" pitchFamily="18" charset="0"/>
                            <a:ea typeface="Cambria Math"/>
                            <a:cs typeface="Arial" pitchFamily="34" charset="0"/>
                          </a:rPr>
                        </m:ctrlPr>
                      </m:sSupPr>
                      <m:e>
                        <m:r>
                          <a:rPr lang="en-US" sz="2400" b="0" i="1" smtClean="0">
                            <a:solidFill>
                              <a:schemeClr val="accent1">
                                <a:lumMod val="50000"/>
                              </a:schemeClr>
                            </a:solidFill>
                            <a:latin typeface="Cambria Math"/>
                            <a:ea typeface="Cambria Math"/>
                            <a:cs typeface="Arial" pitchFamily="34" charset="0"/>
                          </a:rPr>
                          <m:t>𝑡</m:t>
                        </m:r>
                      </m:e>
                      <m:sup>
                        <m:r>
                          <a:rPr lang="en-US" sz="2400" b="0" i="1" smtClean="0">
                            <a:solidFill>
                              <a:schemeClr val="accent1">
                                <a:lumMod val="50000"/>
                              </a:schemeClr>
                            </a:solidFill>
                            <a:latin typeface="Cambria Math"/>
                            <a:ea typeface="Cambria Math"/>
                            <a:cs typeface="Arial" pitchFamily="34" charset="0"/>
                          </a:rPr>
                          <m:t>2</m:t>
                        </m:r>
                      </m:sup>
                    </m:sSup>
                  </m:oMath>
                </a14:m>
                <a:endParaRPr lang="en-US" sz="2400" dirty="0">
                  <a:solidFill>
                    <a:schemeClr val="accent1">
                      <a:lumMod val="50000"/>
                    </a:schemeClr>
                  </a:solidFill>
                  <a:latin typeface="Arial" pitchFamily="34" charset="0"/>
                  <a:cs typeface="Arial" pitchFamily="34"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219200" y="5410200"/>
                <a:ext cx="7162800" cy="695062"/>
              </a:xfrm>
              <a:prstGeom prst="rect">
                <a:avLst/>
              </a:prstGeom>
              <a:blipFill rotWithShape="1">
                <a:blip r:embed="rId3"/>
                <a:stretch>
                  <a:fillRect b="-6140"/>
                </a:stretch>
              </a:blipFill>
            </p:spPr>
            <p:txBody>
              <a:bodyPr/>
              <a:lstStyle/>
              <a:p>
                <a:r>
                  <a:rPr lang="en-US">
                    <a:noFill/>
                  </a:rPr>
                  <a:t> </a:t>
                </a:r>
              </a:p>
            </p:txBody>
          </p:sp>
        </mc:Fallback>
      </mc:AlternateContent>
    </p:spTree>
    <p:extLst>
      <p:ext uri="{BB962C8B-B14F-4D97-AF65-F5344CB8AC3E}">
        <p14:creationId xmlns:p14="http://schemas.microsoft.com/office/powerpoint/2010/main" val="3905216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444674" y="1066800"/>
                <a:ext cx="8229600" cy="830997"/>
              </a:xfrm>
              <a:prstGeom prst="rect">
                <a:avLst/>
              </a:prstGeom>
              <a:noFill/>
            </p:spPr>
            <p:txBody>
              <a:bodyPr wrap="square" rtlCol="0">
                <a:spAutoFit/>
              </a:bodyPr>
              <a:lstStyle/>
              <a:p>
                <a:r>
                  <a:rPr lang="en-US" sz="2400" dirty="0" smtClean="0">
                    <a:solidFill>
                      <a:schemeClr val="accent1">
                        <a:lumMod val="50000"/>
                      </a:schemeClr>
                    </a:solidFill>
                    <a:latin typeface="Arial" pitchFamily="34" charset="0"/>
                    <a:cs typeface="Arial" pitchFamily="34" charset="0"/>
                  </a:rPr>
                  <a:t>Estimate of the first derivative of </a:t>
                </a:r>
                <a14:m>
                  <m:oMath xmlns:m="http://schemas.openxmlformats.org/officeDocument/2006/math">
                    <m:r>
                      <a:rPr lang="en-US" sz="2400" i="1">
                        <a:solidFill>
                          <a:schemeClr val="accent1">
                            <a:lumMod val="50000"/>
                          </a:schemeClr>
                        </a:solidFill>
                        <a:latin typeface="Cambria Math"/>
                      </a:rPr>
                      <m:t>𝑓</m:t>
                    </m:r>
                    <m:d>
                      <m:dPr>
                        <m:ctrlPr>
                          <a:rPr lang="en-US" sz="2400" i="1">
                            <a:solidFill>
                              <a:schemeClr val="accent1">
                                <a:lumMod val="50000"/>
                              </a:schemeClr>
                            </a:solidFill>
                            <a:latin typeface="Cambria Math" panose="02040503050406030204" pitchFamily="18" charset="0"/>
                          </a:rPr>
                        </m:ctrlPr>
                      </m:dPr>
                      <m:e>
                        <m:r>
                          <a:rPr lang="en-US" sz="2400" i="1">
                            <a:solidFill>
                              <a:schemeClr val="accent1">
                                <a:lumMod val="50000"/>
                              </a:schemeClr>
                            </a:solidFill>
                            <a:latin typeface="Cambria Math"/>
                          </a:rPr>
                          <m:t>𝑡</m:t>
                        </m:r>
                      </m:e>
                    </m:d>
                    <m:r>
                      <a:rPr lang="en-US" sz="2400" i="1">
                        <a:solidFill>
                          <a:schemeClr val="accent1">
                            <a:lumMod val="50000"/>
                          </a:schemeClr>
                        </a:solidFill>
                        <a:latin typeface="Cambria Math"/>
                      </a:rPr>
                      <m:t>=</m:t>
                    </m:r>
                    <m:sSup>
                      <m:sSupPr>
                        <m:ctrlPr>
                          <a:rPr lang="en-US" sz="2400" i="1">
                            <a:solidFill>
                              <a:schemeClr val="accent1">
                                <a:lumMod val="50000"/>
                              </a:schemeClr>
                            </a:solidFill>
                            <a:latin typeface="Cambria Math" panose="02040503050406030204" pitchFamily="18" charset="0"/>
                          </a:rPr>
                        </m:ctrlPr>
                      </m:sSupPr>
                      <m:e>
                        <m:r>
                          <a:rPr lang="en-US" sz="2400" i="1">
                            <a:solidFill>
                              <a:schemeClr val="accent1">
                                <a:lumMod val="50000"/>
                              </a:schemeClr>
                            </a:solidFill>
                            <a:latin typeface="Cambria Math"/>
                          </a:rPr>
                          <m:t>𝑡</m:t>
                        </m:r>
                      </m:e>
                      <m:sup>
                        <m:r>
                          <a:rPr lang="en-US" sz="2400" i="1">
                            <a:solidFill>
                              <a:schemeClr val="accent1">
                                <a:lumMod val="50000"/>
                              </a:schemeClr>
                            </a:solidFill>
                            <a:latin typeface="Cambria Math"/>
                          </a:rPr>
                          <m:t>3</m:t>
                        </m:r>
                      </m:sup>
                    </m:sSup>
                    <m:r>
                      <a:rPr lang="en-US" sz="2400" i="1">
                        <a:solidFill>
                          <a:schemeClr val="accent1">
                            <a:lumMod val="50000"/>
                          </a:schemeClr>
                        </a:solidFill>
                        <a:latin typeface="Cambria Math"/>
                      </a:rPr>
                      <m:t>−6</m:t>
                    </m:r>
                    <m:sSup>
                      <m:sSupPr>
                        <m:ctrlPr>
                          <a:rPr lang="en-US" sz="2400" i="1">
                            <a:solidFill>
                              <a:schemeClr val="accent1">
                                <a:lumMod val="50000"/>
                              </a:schemeClr>
                            </a:solidFill>
                            <a:latin typeface="Cambria Math" panose="02040503050406030204" pitchFamily="18" charset="0"/>
                          </a:rPr>
                        </m:ctrlPr>
                      </m:sSupPr>
                      <m:e>
                        <m:r>
                          <a:rPr lang="en-US" sz="2400" i="1">
                            <a:solidFill>
                              <a:schemeClr val="accent1">
                                <a:lumMod val="50000"/>
                              </a:schemeClr>
                            </a:solidFill>
                            <a:latin typeface="Cambria Math"/>
                          </a:rPr>
                          <m:t>𝑡</m:t>
                        </m:r>
                      </m:e>
                      <m:sup>
                        <m:r>
                          <a:rPr lang="en-US" sz="2400" i="1">
                            <a:solidFill>
                              <a:schemeClr val="accent1">
                                <a:lumMod val="50000"/>
                              </a:schemeClr>
                            </a:solidFill>
                            <a:latin typeface="Cambria Math"/>
                          </a:rPr>
                          <m:t>2</m:t>
                        </m:r>
                      </m:sup>
                    </m:sSup>
                    <m:r>
                      <a:rPr lang="en-US" sz="2400" i="1">
                        <a:solidFill>
                          <a:schemeClr val="accent1">
                            <a:lumMod val="50000"/>
                          </a:schemeClr>
                        </a:solidFill>
                        <a:latin typeface="Cambria Math"/>
                      </a:rPr>
                      <m:t>+9</m:t>
                    </m:r>
                    <m:r>
                      <a:rPr lang="en-US" sz="2400" i="1">
                        <a:solidFill>
                          <a:schemeClr val="accent1">
                            <a:lumMod val="50000"/>
                          </a:schemeClr>
                        </a:solidFill>
                        <a:latin typeface="Cambria Math"/>
                      </a:rPr>
                      <m:t>𝑡</m:t>
                    </m:r>
                    <m:r>
                      <a:rPr lang="en-US" sz="2400" i="1">
                        <a:solidFill>
                          <a:schemeClr val="accent1">
                            <a:lumMod val="50000"/>
                          </a:schemeClr>
                        </a:solidFill>
                        <a:latin typeface="Cambria Math"/>
                      </a:rPr>
                      <m:t>+2</m:t>
                    </m:r>
                  </m:oMath>
                </a14:m>
                <a:r>
                  <a:rPr lang="en-US" sz="2400" dirty="0" smtClean="0">
                    <a:solidFill>
                      <a:schemeClr val="accent1">
                        <a:lumMod val="50000"/>
                      </a:schemeClr>
                    </a:solidFill>
                    <a:latin typeface="Arial" pitchFamily="34" charset="0"/>
                    <a:cs typeface="Arial" pitchFamily="34" charset="0"/>
                  </a:rPr>
                  <a:t>  for 0 </a:t>
                </a:r>
                <a:r>
                  <a:rPr lang="en-US" sz="2400" u="sng" dirty="0" smtClean="0">
                    <a:solidFill>
                      <a:schemeClr val="accent1">
                        <a:lumMod val="50000"/>
                      </a:schemeClr>
                    </a:solidFill>
                    <a:latin typeface="Arial" pitchFamily="34" charset="0"/>
                    <a:cs typeface="Arial" pitchFamily="34" charset="0"/>
                  </a:rPr>
                  <a:t>&lt;</a:t>
                </a:r>
                <a:r>
                  <a:rPr lang="en-US" sz="2400" dirty="0" smtClean="0">
                    <a:solidFill>
                      <a:schemeClr val="accent1">
                        <a:lumMod val="50000"/>
                      </a:schemeClr>
                    </a:solidFill>
                    <a:latin typeface="Arial" pitchFamily="34" charset="0"/>
                    <a:cs typeface="Arial" pitchFamily="34" charset="0"/>
                  </a:rPr>
                  <a:t> t </a:t>
                </a:r>
                <a:r>
                  <a:rPr lang="en-US" sz="2400" u="sng" dirty="0" smtClean="0">
                    <a:solidFill>
                      <a:schemeClr val="accent1">
                        <a:lumMod val="50000"/>
                      </a:schemeClr>
                    </a:solidFill>
                    <a:latin typeface="Arial" pitchFamily="34" charset="0"/>
                    <a:cs typeface="Arial" pitchFamily="34" charset="0"/>
                  </a:rPr>
                  <a:t>&lt;</a:t>
                </a:r>
                <a:r>
                  <a:rPr lang="en-US" sz="2400" dirty="0" smtClean="0">
                    <a:solidFill>
                      <a:schemeClr val="accent1">
                        <a:lumMod val="50000"/>
                      </a:schemeClr>
                    </a:solidFill>
                    <a:latin typeface="Arial" pitchFamily="34" charset="0"/>
                    <a:cs typeface="Arial" pitchFamily="34" charset="0"/>
                  </a:rPr>
                  <a:t> 5 and </a:t>
                </a:r>
                <a:r>
                  <a:rPr lang="el-GR" sz="2400" dirty="0">
                    <a:solidFill>
                      <a:schemeClr val="accent1">
                        <a:lumMod val="50000"/>
                      </a:schemeClr>
                    </a:solidFill>
                    <a:latin typeface="Arial" pitchFamily="34" charset="0"/>
                    <a:cs typeface="Arial" pitchFamily="34" charset="0"/>
                  </a:rPr>
                  <a:t>Δ</a:t>
                </a:r>
                <a:r>
                  <a:rPr lang="en-US" sz="2400" dirty="0">
                    <a:solidFill>
                      <a:schemeClr val="accent1">
                        <a:lumMod val="50000"/>
                      </a:schemeClr>
                    </a:solidFill>
                    <a:latin typeface="Arial" pitchFamily="34" charset="0"/>
                    <a:cs typeface="Arial" pitchFamily="34" charset="0"/>
                  </a:rPr>
                  <a:t>t = </a:t>
                </a:r>
                <a:r>
                  <a:rPr lang="en-US" sz="2400" dirty="0" smtClean="0">
                    <a:solidFill>
                      <a:schemeClr val="accent1">
                        <a:lumMod val="50000"/>
                      </a:schemeClr>
                    </a:solidFill>
                    <a:latin typeface="Arial" pitchFamily="34" charset="0"/>
                    <a:cs typeface="Arial" pitchFamily="34" charset="0"/>
                  </a:rPr>
                  <a:t>1 using both methods.</a:t>
                </a:r>
                <a:endParaRPr lang="en-US" sz="2400" dirty="0">
                  <a:solidFill>
                    <a:schemeClr val="accent1">
                      <a:lumMod val="50000"/>
                    </a:schemeClr>
                  </a:solidFill>
                  <a:latin typeface="Arial" pitchFamily="34" charset="0"/>
                  <a:cs typeface="Arial" pitchFamily="34"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444674" y="1066800"/>
                <a:ext cx="8229600" cy="830997"/>
              </a:xfrm>
              <a:prstGeom prst="rect">
                <a:avLst/>
              </a:prstGeom>
              <a:blipFill rotWithShape="1">
                <a:blip r:embed="rId2"/>
                <a:stretch>
                  <a:fillRect l="-1185" t="-5147" b="-16912"/>
                </a:stretch>
              </a:blipFill>
            </p:spPr>
            <p:txBody>
              <a:bodyPr/>
              <a:lstStyle/>
              <a:p>
                <a:r>
                  <a:rPr lang="en-US">
                    <a:noFill/>
                  </a:rPr>
                  <a:t> </a:t>
                </a:r>
              </a:p>
            </p:txBody>
          </p:sp>
        </mc:Fallback>
      </mc:AlternateContent>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2057400"/>
            <a:ext cx="4485462"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209800"/>
            <a:ext cx="3810000" cy="416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8953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914400"/>
            <a:ext cx="8763000" cy="1143000"/>
          </a:xfrm>
        </p:spPr>
        <p:txBody>
          <a:bodyPr>
            <a:normAutofit fontScale="90000"/>
          </a:bodyPr>
          <a:lstStyle/>
          <a:p>
            <a:pPr algn="ctr"/>
            <a:r>
              <a:rPr lang="en-US" b="1" dirty="0">
                <a:solidFill>
                  <a:schemeClr val="accent3">
                    <a:lumMod val="50000"/>
                  </a:schemeClr>
                </a:solidFill>
              </a:rPr>
              <a:t>Numerical Estimates </a:t>
            </a:r>
            <a:r>
              <a:rPr lang="en-US" b="1" dirty="0" smtClean="0">
                <a:solidFill>
                  <a:schemeClr val="accent3">
                    <a:lumMod val="50000"/>
                  </a:schemeClr>
                </a:solidFill>
              </a:rPr>
              <a:t>for </a:t>
            </a:r>
            <a:br>
              <a:rPr lang="en-US" b="1" dirty="0" smtClean="0">
                <a:solidFill>
                  <a:schemeClr val="accent3">
                    <a:lumMod val="50000"/>
                  </a:schemeClr>
                </a:solidFill>
              </a:rPr>
            </a:br>
            <a:r>
              <a:rPr lang="en-US" b="1" dirty="0" smtClean="0">
                <a:solidFill>
                  <a:schemeClr val="accent3">
                    <a:lumMod val="50000"/>
                  </a:schemeClr>
                </a:solidFill>
              </a:rPr>
              <a:t>First </a:t>
            </a:r>
            <a:r>
              <a:rPr lang="en-US" b="1" dirty="0">
                <a:solidFill>
                  <a:schemeClr val="accent3">
                    <a:lumMod val="50000"/>
                  </a:schemeClr>
                </a:solidFill>
              </a:rPr>
              <a:t>Derivative</a:t>
            </a:r>
            <a:endParaRPr lang="en-US" b="1" dirty="0"/>
          </a:p>
        </p:txBody>
      </p:sp>
      <p:sp>
        <p:nvSpPr>
          <p:cNvPr id="4" name="TextBox 3"/>
          <p:cNvSpPr txBox="1"/>
          <p:nvPr/>
        </p:nvSpPr>
        <p:spPr>
          <a:xfrm>
            <a:off x="436323" y="2068592"/>
            <a:ext cx="8229600" cy="461665"/>
          </a:xfrm>
          <a:prstGeom prst="rect">
            <a:avLst/>
          </a:prstGeom>
          <a:noFill/>
        </p:spPr>
        <p:txBody>
          <a:bodyPr wrap="square" rtlCol="0">
            <a:spAutoFit/>
          </a:bodyPr>
          <a:lstStyle/>
          <a:p>
            <a:r>
              <a:rPr lang="en-US" sz="2400" dirty="0" smtClean="0">
                <a:solidFill>
                  <a:schemeClr val="accent1">
                    <a:lumMod val="50000"/>
                  </a:schemeClr>
                </a:solidFill>
                <a:latin typeface="Arial" pitchFamily="34" charset="0"/>
                <a:cs typeface="Arial" pitchFamily="34" charset="0"/>
              </a:rPr>
              <a:t>Estimate the first derivative of cos(2t) using both methods.</a:t>
            </a:r>
            <a:endParaRPr lang="en-US" sz="2400" dirty="0">
              <a:solidFill>
                <a:schemeClr val="accent1">
                  <a:lumMod val="50000"/>
                </a:schemeClr>
              </a:solidFill>
              <a:latin typeface="Arial" pitchFamily="34" charset="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268" y="2870455"/>
            <a:ext cx="4401855" cy="3437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870455"/>
            <a:ext cx="4250498" cy="3437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816795" y="6376595"/>
            <a:ext cx="1066800" cy="369332"/>
          </a:xfrm>
          <a:prstGeom prst="rect">
            <a:avLst/>
          </a:prstGeom>
          <a:noFill/>
        </p:spPr>
        <p:txBody>
          <a:bodyPr wrap="square" rtlCol="0">
            <a:spAutoFit/>
          </a:bodyPr>
          <a:lstStyle/>
          <a:p>
            <a:r>
              <a:rPr lang="el-GR" dirty="0" smtClean="0"/>
              <a:t>Δ</a:t>
            </a:r>
            <a:r>
              <a:rPr lang="en-US" dirty="0" smtClean="0">
                <a:latin typeface="Arial" pitchFamily="34" charset="0"/>
                <a:cs typeface="Arial" pitchFamily="34" charset="0"/>
              </a:rPr>
              <a:t>t = 0.5</a:t>
            </a:r>
            <a:endParaRPr lang="en-US" dirty="0">
              <a:latin typeface="Arial" pitchFamily="34" charset="0"/>
              <a:cs typeface="Arial" pitchFamily="34" charset="0"/>
            </a:endParaRPr>
          </a:p>
        </p:txBody>
      </p:sp>
      <p:sp>
        <p:nvSpPr>
          <p:cNvPr id="9" name="TextBox 8"/>
          <p:cNvSpPr txBox="1"/>
          <p:nvPr/>
        </p:nvSpPr>
        <p:spPr>
          <a:xfrm>
            <a:off x="6316249" y="6346324"/>
            <a:ext cx="1066800" cy="369332"/>
          </a:xfrm>
          <a:prstGeom prst="rect">
            <a:avLst/>
          </a:prstGeom>
          <a:noFill/>
        </p:spPr>
        <p:txBody>
          <a:bodyPr wrap="square" rtlCol="0">
            <a:spAutoFit/>
          </a:bodyPr>
          <a:lstStyle/>
          <a:p>
            <a:r>
              <a:rPr lang="el-GR" dirty="0" smtClean="0"/>
              <a:t>Δ</a:t>
            </a:r>
            <a:r>
              <a:rPr lang="en-US" dirty="0" smtClean="0">
                <a:latin typeface="Arial" pitchFamily="34" charset="0"/>
                <a:cs typeface="Arial" pitchFamily="34" charset="0"/>
              </a:rPr>
              <a:t>t = 0.1</a:t>
            </a:r>
            <a:endParaRPr lang="en-US" dirty="0">
              <a:latin typeface="Arial" pitchFamily="34" charset="0"/>
              <a:cs typeface="Arial" pitchFamily="34" charset="0"/>
            </a:endParaRPr>
          </a:p>
        </p:txBody>
      </p:sp>
    </p:spTree>
    <p:extLst>
      <p:ext uri="{BB962C8B-B14F-4D97-AF65-F5344CB8AC3E}">
        <p14:creationId xmlns:p14="http://schemas.microsoft.com/office/powerpoint/2010/main" val="2018744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7772400" cy="1362456"/>
          </a:xfrm>
        </p:spPr>
        <p:txBody>
          <a:bodyPr/>
          <a:lstStyle/>
          <a:p>
            <a:pPr algn="ctr"/>
            <a:r>
              <a:rPr lang="en-US" dirty="0" smtClean="0"/>
              <a:t>Second Derivative</a:t>
            </a:r>
            <a:endParaRPr lang="en-US" dirty="0"/>
          </a:p>
        </p:txBody>
      </p:sp>
    </p:spTree>
    <p:extLst>
      <p:ext uri="{BB962C8B-B14F-4D97-AF65-F5344CB8AC3E}">
        <p14:creationId xmlns:p14="http://schemas.microsoft.com/office/powerpoint/2010/main" val="1856057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b="1" dirty="0" smtClean="0">
                <a:solidFill>
                  <a:schemeClr val="accent3">
                    <a:lumMod val="50000"/>
                  </a:schemeClr>
                </a:solidFill>
              </a:rPr>
              <a:t>Second Derivative</a:t>
            </a:r>
            <a:endParaRPr lang="en-US" b="1" dirty="0">
              <a:solidFill>
                <a:schemeClr val="accent3">
                  <a:lumMod val="50000"/>
                </a:schemeClr>
              </a:solidFill>
            </a:endParaRPr>
          </a:p>
        </p:txBody>
      </p:sp>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112" tIns="914112" rIns="914112" bIns="914112" numCol="1" anchor="ctr" anchorCtr="0" compatLnSpc="1">
            <a:prstTxWarp prst="textNoShape">
              <a:avLst/>
            </a:prstTxWarp>
            <a:spAutoFit/>
          </a:bodyPr>
          <a:lstStyle/>
          <a:p>
            <a:endParaRPr lang="en-US" dirty="0"/>
          </a:p>
        </p:txBody>
      </p:sp>
      <p:sp>
        <p:nvSpPr>
          <p:cNvPr id="47107" name="Rectangle 3"/>
          <p:cNvSpPr>
            <a:spLocks noChangeArrowheads="1"/>
          </p:cNvSpPr>
          <p:nvPr/>
        </p:nvSpPr>
        <p:spPr bwMode="auto">
          <a:xfrm>
            <a:off x="0" y="1352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710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112" tIns="914112" rIns="914112" bIns="914112" numCol="1" anchor="ctr" anchorCtr="0" compatLnSpc="1">
            <a:prstTxWarp prst="textNoShape">
              <a:avLst/>
            </a:prstTxWarp>
            <a:spAutoFit/>
          </a:bodyPr>
          <a:lstStyle/>
          <a:p>
            <a:endParaRPr lang="en-US" dirty="0"/>
          </a:p>
        </p:txBody>
      </p:sp>
      <p:sp>
        <p:nvSpPr>
          <p:cNvPr id="47110" name="Rectangle 6"/>
          <p:cNvSpPr>
            <a:spLocks noChangeArrowheads="1"/>
          </p:cNvSpPr>
          <p:nvPr/>
        </p:nvSpPr>
        <p:spPr bwMode="auto">
          <a:xfrm>
            <a:off x="0" y="1352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3" name="TextBox 2"/>
              <p:cNvSpPr txBox="1"/>
              <p:nvPr/>
            </p:nvSpPr>
            <p:spPr>
              <a:xfrm>
                <a:off x="2886204" y="1981200"/>
                <a:ext cx="2886559" cy="92852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800" b="0" i="1" smtClean="0">
                              <a:solidFill>
                                <a:schemeClr val="accent1">
                                  <a:lumMod val="50000"/>
                                </a:schemeClr>
                              </a:solidFill>
                              <a:latin typeface="Cambria Math" panose="02040503050406030204" pitchFamily="18" charset="0"/>
                            </a:rPr>
                          </m:ctrlPr>
                        </m:sSupPr>
                        <m:e>
                          <m:r>
                            <m:rPr>
                              <m:sty m:val="p"/>
                            </m:rPr>
                            <a:rPr lang="en-US" sz="2800" b="0" i="0" smtClean="0">
                              <a:solidFill>
                                <a:schemeClr val="accent1">
                                  <a:lumMod val="50000"/>
                                </a:schemeClr>
                              </a:solidFill>
                              <a:latin typeface="Cambria Math"/>
                            </a:rPr>
                            <m:t>f</m:t>
                          </m:r>
                        </m:e>
                        <m:sup>
                          <m:r>
                            <a:rPr lang="en-US" sz="2800" b="0" i="0" smtClean="0">
                              <a:solidFill>
                                <a:schemeClr val="accent1">
                                  <a:lumMod val="50000"/>
                                </a:schemeClr>
                              </a:solidFill>
                              <a:latin typeface="Cambria Math"/>
                            </a:rPr>
                            <m:t>′′</m:t>
                          </m:r>
                        </m:sup>
                      </m:sSup>
                      <m:d>
                        <m:dPr>
                          <m:ctrlPr>
                            <a:rPr lang="en-US" sz="2800" b="0" i="1" smtClean="0">
                              <a:solidFill>
                                <a:schemeClr val="accent1">
                                  <a:lumMod val="50000"/>
                                </a:schemeClr>
                              </a:solidFill>
                              <a:latin typeface="Cambria Math" panose="02040503050406030204" pitchFamily="18" charset="0"/>
                            </a:rPr>
                          </m:ctrlPr>
                        </m:dPr>
                        <m:e>
                          <m:r>
                            <m:rPr>
                              <m:sty m:val="p"/>
                            </m:rPr>
                            <a:rPr lang="en-US" sz="2800" b="0" i="0" smtClean="0">
                              <a:solidFill>
                                <a:schemeClr val="accent1">
                                  <a:lumMod val="50000"/>
                                </a:schemeClr>
                              </a:solidFill>
                              <a:latin typeface="Cambria Math"/>
                            </a:rPr>
                            <m:t>t</m:t>
                          </m:r>
                        </m:e>
                      </m:d>
                      <m:r>
                        <a:rPr lang="en-US" sz="2800" b="0" i="0" smtClean="0">
                          <a:solidFill>
                            <a:schemeClr val="accent1">
                              <a:lumMod val="50000"/>
                            </a:schemeClr>
                          </a:solidFill>
                          <a:latin typeface="Cambria Math"/>
                        </a:rPr>
                        <m:t>= </m:t>
                      </m:r>
                      <m:f>
                        <m:fPr>
                          <m:ctrlPr>
                            <a:rPr lang="en-US" sz="2800" b="0" i="1" smtClean="0">
                              <a:solidFill>
                                <a:schemeClr val="accent1">
                                  <a:lumMod val="50000"/>
                                </a:schemeClr>
                              </a:solidFill>
                              <a:latin typeface="Cambria Math" panose="02040503050406030204" pitchFamily="18" charset="0"/>
                            </a:rPr>
                          </m:ctrlPr>
                        </m:fPr>
                        <m:num>
                          <m:r>
                            <a:rPr lang="en-US" sz="2800" b="0" i="1" smtClean="0">
                              <a:solidFill>
                                <a:schemeClr val="accent1">
                                  <a:lumMod val="50000"/>
                                </a:schemeClr>
                              </a:solidFill>
                              <a:latin typeface="Cambria Math"/>
                            </a:rPr>
                            <m:t>𝑑</m:t>
                          </m:r>
                          <m:r>
                            <a:rPr lang="en-US" sz="2800" b="0" i="1" smtClean="0">
                              <a:solidFill>
                                <a:schemeClr val="accent1">
                                  <a:lumMod val="50000"/>
                                </a:schemeClr>
                              </a:solidFill>
                              <a:latin typeface="Cambria Math"/>
                            </a:rPr>
                            <m:t>(</m:t>
                          </m:r>
                          <m:sSup>
                            <m:sSupPr>
                              <m:ctrlPr>
                                <a:rPr lang="en-US" sz="2800" b="0" i="1" smtClean="0">
                                  <a:solidFill>
                                    <a:schemeClr val="accent1">
                                      <a:lumMod val="50000"/>
                                    </a:schemeClr>
                                  </a:solidFill>
                                  <a:latin typeface="Cambria Math" panose="02040503050406030204" pitchFamily="18" charset="0"/>
                                </a:rPr>
                              </m:ctrlPr>
                            </m:sSupPr>
                            <m:e>
                              <m:r>
                                <a:rPr lang="en-US" sz="2800" b="0" i="1" smtClean="0">
                                  <a:solidFill>
                                    <a:schemeClr val="accent1">
                                      <a:lumMod val="50000"/>
                                    </a:schemeClr>
                                  </a:solidFill>
                                  <a:latin typeface="Cambria Math"/>
                                </a:rPr>
                                <m:t>𝑓</m:t>
                              </m:r>
                            </m:e>
                            <m:sup>
                              <m:r>
                                <a:rPr lang="en-US" sz="2800" b="0" i="1" smtClean="0">
                                  <a:solidFill>
                                    <a:schemeClr val="accent1">
                                      <a:lumMod val="50000"/>
                                    </a:schemeClr>
                                  </a:solidFill>
                                  <a:latin typeface="Cambria Math"/>
                                </a:rPr>
                                <m:t>′</m:t>
                              </m:r>
                            </m:sup>
                          </m:sSup>
                          <m:d>
                            <m:dPr>
                              <m:ctrlPr>
                                <a:rPr lang="en-US" sz="2800" b="0" i="1" smtClean="0">
                                  <a:solidFill>
                                    <a:schemeClr val="accent1">
                                      <a:lumMod val="50000"/>
                                    </a:schemeClr>
                                  </a:solidFill>
                                  <a:latin typeface="Cambria Math" panose="02040503050406030204" pitchFamily="18" charset="0"/>
                                </a:rPr>
                              </m:ctrlPr>
                            </m:dPr>
                            <m:e>
                              <m:r>
                                <a:rPr lang="en-US" sz="2800" b="0" i="1" smtClean="0">
                                  <a:solidFill>
                                    <a:schemeClr val="accent1">
                                      <a:lumMod val="50000"/>
                                    </a:schemeClr>
                                  </a:solidFill>
                                  <a:latin typeface="Cambria Math"/>
                                </a:rPr>
                                <m:t>𝑡</m:t>
                              </m:r>
                            </m:e>
                          </m:d>
                          <m:r>
                            <a:rPr lang="en-US" sz="2800" b="0" i="1" smtClean="0">
                              <a:solidFill>
                                <a:schemeClr val="accent1">
                                  <a:lumMod val="50000"/>
                                </a:schemeClr>
                              </a:solidFill>
                              <a:latin typeface="Cambria Math"/>
                            </a:rPr>
                            <m:t>)</m:t>
                          </m:r>
                        </m:num>
                        <m:den>
                          <m:r>
                            <a:rPr lang="en-US" sz="2800" b="0" i="1" smtClean="0">
                              <a:solidFill>
                                <a:schemeClr val="accent1">
                                  <a:lumMod val="50000"/>
                                </a:schemeClr>
                              </a:solidFill>
                              <a:latin typeface="Cambria Math"/>
                            </a:rPr>
                            <m:t>𝑑𝑡</m:t>
                          </m:r>
                        </m:den>
                      </m:f>
                    </m:oMath>
                  </m:oMathPara>
                </a14:m>
                <a:endParaRPr lang="en-US" sz="2800" dirty="0"/>
              </a:p>
            </p:txBody>
          </p:sp>
        </mc:Choice>
        <mc:Fallback xmlns="">
          <p:sp>
            <p:nvSpPr>
              <p:cNvPr id="3" name="TextBox 2"/>
              <p:cNvSpPr txBox="1">
                <a:spLocks noRot="1" noChangeAspect="1" noMove="1" noResize="1" noEditPoints="1" noAdjustHandles="1" noChangeArrowheads="1" noChangeShapeType="1" noTextEdit="1"/>
              </p:cNvSpPr>
              <p:nvPr/>
            </p:nvSpPr>
            <p:spPr>
              <a:xfrm>
                <a:off x="2886204" y="1981200"/>
                <a:ext cx="2886559" cy="928524"/>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190500" y="3352800"/>
                <a:ext cx="8763000" cy="3416320"/>
              </a:xfrm>
              <a:prstGeom prst="rect">
                <a:avLst/>
              </a:prstGeom>
              <a:noFill/>
            </p:spPr>
            <p:txBody>
              <a:bodyPr wrap="square" rtlCol="0">
                <a:spAutoFit/>
              </a:bodyPr>
              <a:lstStyle/>
              <a:p>
                <a:r>
                  <a:rPr lang="en-US" sz="2400" dirty="0" smtClean="0">
                    <a:solidFill>
                      <a:schemeClr val="accent1">
                        <a:lumMod val="50000"/>
                      </a:schemeClr>
                    </a:solidFill>
                    <a:latin typeface="Arial" pitchFamily="34" charset="0"/>
                    <a:cs typeface="Arial" pitchFamily="34" charset="0"/>
                  </a:rPr>
                  <a:t>What does the 2</a:t>
                </a:r>
                <a:r>
                  <a:rPr lang="en-US" sz="2400" baseline="30000" dirty="0" smtClean="0">
                    <a:solidFill>
                      <a:schemeClr val="accent1">
                        <a:lumMod val="50000"/>
                      </a:schemeClr>
                    </a:solidFill>
                    <a:latin typeface="Arial" pitchFamily="34" charset="0"/>
                    <a:cs typeface="Arial" pitchFamily="34" charset="0"/>
                  </a:rPr>
                  <a:t>nd</a:t>
                </a:r>
                <a:r>
                  <a:rPr lang="en-US" sz="2400" dirty="0" smtClean="0">
                    <a:solidFill>
                      <a:schemeClr val="accent1">
                        <a:lumMod val="50000"/>
                      </a:schemeClr>
                    </a:solidFill>
                    <a:latin typeface="Arial" pitchFamily="34" charset="0"/>
                    <a:cs typeface="Arial" pitchFamily="34" charset="0"/>
                  </a:rPr>
                  <a:t> derivative tell us about f(t)?</a:t>
                </a:r>
              </a:p>
              <a:p>
                <a:endParaRPr lang="en-US" sz="2400" dirty="0">
                  <a:solidFill>
                    <a:schemeClr val="accent1">
                      <a:lumMod val="50000"/>
                    </a:schemeClr>
                  </a:solidFill>
                  <a:latin typeface="Arial" pitchFamily="34" charset="0"/>
                  <a:cs typeface="Arial" pitchFamily="34" charset="0"/>
                </a:endParaRPr>
              </a:p>
              <a:p>
                <a:r>
                  <a:rPr lang="en-US" sz="2400" dirty="0" smtClean="0">
                    <a:solidFill>
                      <a:schemeClr val="accent1">
                        <a:lumMod val="50000"/>
                      </a:schemeClr>
                    </a:solidFill>
                    <a:latin typeface="Arial" pitchFamily="34" charset="0"/>
                    <a:cs typeface="Arial" pitchFamily="34" charset="0"/>
                  </a:rPr>
                  <a:t>If </a:t>
                </a:r>
                <a14:m>
                  <m:oMath xmlns:m="http://schemas.openxmlformats.org/officeDocument/2006/math">
                    <m:sSup>
                      <m:sSupPr>
                        <m:ctrlPr>
                          <a:rPr lang="en-US" sz="2400" b="0" i="1" smtClean="0">
                            <a:solidFill>
                              <a:schemeClr val="accent1">
                                <a:lumMod val="50000"/>
                              </a:schemeClr>
                            </a:solidFill>
                            <a:latin typeface="Cambria Math" panose="02040503050406030204" pitchFamily="18" charset="0"/>
                            <a:cs typeface="Arial" pitchFamily="34" charset="0"/>
                          </a:rPr>
                        </m:ctrlPr>
                      </m:sSupPr>
                      <m:e>
                        <m:r>
                          <m:rPr>
                            <m:sty m:val="p"/>
                          </m:rPr>
                          <a:rPr lang="en-US" sz="2400" b="0" i="0" smtClean="0">
                            <a:solidFill>
                              <a:schemeClr val="accent1">
                                <a:lumMod val="50000"/>
                              </a:schemeClr>
                            </a:solidFill>
                            <a:latin typeface="Cambria Math"/>
                            <a:cs typeface="Arial" pitchFamily="34" charset="0"/>
                          </a:rPr>
                          <m:t>f</m:t>
                        </m:r>
                      </m:e>
                      <m:sup>
                        <m:r>
                          <a:rPr lang="en-US" sz="2400" b="0" i="0" smtClean="0">
                            <a:solidFill>
                              <a:schemeClr val="accent1">
                                <a:lumMod val="50000"/>
                              </a:schemeClr>
                            </a:solidFill>
                            <a:latin typeface="Cambria Math"/>
                            <a:cs typeface="Arial" pitchFamily="34" charset="0"/>
                          </a:rPr>
                          <m:t>′</m:t>
                        </m:r>
                      </m:sup>
                    </m:sSup>
                    <m:d>
                      <m:dPr>
                        <m:ctrlPr>
                          <a:rPr lang="en-US" sz="2400" b="0" i="1" smtClean="0">
                            <a:solidFill>
                              <a:schemeClr val="accent1">
                                <a:lumMod val="50000"/>
                              </a:schemeClr>
                            </a:solidFill>
                            <a:latin typeface="Cambria Math" panose="02040503050406030204" pitchFamily="18" charset="0"/>
                            <a:cs typeface="Arial" pitchFamily="34" charset="0"/>
                          </a:rPr>
                        </m:ctrlPr>
                      </m:dPr>
                      <m:e>
                        <m:sSub>
                          <m:sSubPr>
                            <m:ctrlPr>
                              <a:rPr lang="en-US" sz="2400" b="0" i="1" smtClean="0">
                                <a:solidFill>
                                  <a:schemeClr val="accent1">
                                    <a:lumMod val="50000"/>
                                  </a:schemeClr>
                                </a:solidFill>
                                <a:latin typeface="Cambria Math" panose="02040503050406030204" pitchFamily="18" charset="0"/>
                                <a:cs typeface="Arial" pitchFamily="34" charset="0"/>
                              </a:rPr>
                            </m:ctrlPr>
                          </m:sSubPr>
                          <m:e>
                            <m:r>
                              <m:rPr>
                                <m:sty m:val="p"/>
                              </m:rPr>
                              <a:rPr lang="en-US" sz="2400" b="0" i="0" smtClean="0">
                                <a:solidFill>
                                  <a:schemeClr val="accent1">
                                    <a:lumMod val="50000"/>
                                  </a:schemeClr>
                                </a:solidFill>
                                <a:latin typeface="Cambria Math"/>
                                <a:cs typeface="Arial" pitchFamily="34" charset="0"/>
                              </a:rPr>
                              <m:t>t</m:t>
                            </m:r>
                          </m:e>
                          <m:sub>
                            <m:r>
                              <m:rPr>
                                <m:sty m:val="p"/>
                              </m:rPr>
                              <a:rPr lang="en-US" sz="2400" b="0" i="0" smtClean="0">
                                <a:solidFill>
                                  <a:schemeClr val="accent1">
                                    <a:lumMod val="50000"/>
                                  </a:schemeClr>
                                </a:solidFill>
                                <a:latin typeface="Cambria Math"/>
                                <a:cs typeface="Arial" pitchFamily="34" charset="0"/>
                              </a:rPr>
                              <m:t>o</m:t>
                            </m:r>
                          </m:sub>
                        </m:sSub>
                      </m:e>
                    </m:d>
                    <m:r>
                      <a:rPr lang="en-US" sz="2400" b="0" i="0" smtClean="0">
                        <a:solidFill>
                          <a:schemeClr val="accent1">
                            <a:lumMod val="50000"/>
                          </a:schemeClr>
                        </a:solidFill>
                        <a:latin typeface="Cambria Math"/>
                        <a:cs typeface="Arial" pitchFamily="34" charset="0"/>
                      </a:rPr>
                      <m:t>=0  </m:t>
                    </m:r>
                    <m:r>
                      <m:rPr>
                        <m:sty m:val="p"/>
                      </m:rPr>
                      <a:rPr lang="en-US" sz="2400" b="0" i="0" smtClean="0">
                        <a:solidFill>
                          <a:schemeClr val="accent1">
                            <a:lumMod val="50000"/>
                          </a:schemeClr>
                        </a:solidFill>
                        <a:latin typeface="Cambria Math"/>
                        <a:cs typeface="Arial" pitchFamily="34" charset="0"/>
                      </a:rPr>
                      <m:t>and</m:t>
                    </m:r>
                    <m:r>
                      <a:rPr lang="en-US" sz="2400" b="0" i="0" smtClean="0">
                        <a:solidFill>
                          <a:schemeClr val="accent1">
                            <a:lumMod val="50000"/>
                          </a:schemeClr>
                        </a:solidFill>
                        <a:latin typeface="Cambria Math"/>
                        <a:cs typeface="Arial" pitchFamily="34" charset="0"/>
                      </a:rPr>
                      <m:t> </m:t>
                    </m:r>
                    <m:sSup>
                      <m:sSupPr>
                        <m:ctrlPr>
                          <a:rPr lang="en-US" sz="2400" b="0" i="1" smtClean="0">
                            <a:solidFill>
                              <a:schemeClr val="accent1">
                                <a:lumMod val="50000"/>
                              </a:schemeClr>
                            </a:solidFill>
                            <a:latin typeface="Cambria Math" panose="02040503050406030204" pitchFamily="18" charset="0"/>
                            <a:cs typeface="Arial" pitchFamily="34" charset="0"/>
                          </a:rPr>
                        </m:ctrlPr>
                      </m:sSupPr>
                      <m:e>
                        <m:r>
                          <m:rPr>
                            <m:sty m:val="p"/>
                          </m:rPr>
                          <a:rPr lang="en-US" sz="2400" b="0" i="0" smtClean="0">
                            <a:solidFill>
                              <a:schemeClr val="accent1">
                                <a:lumMod val="50000"/>
                              </a:schemeClr>
                            </a:solidFill>
                            <a:latin typeface="Cambria Math"/>
                            <a:cs typeface="Arial" pitchFamily="34" charset="0"/>
                          </a:rPr>
                          <m:t>f</m:t>
                        </m:r>
                      </m:e>
                      <m:sup>
                        <m:r>
                          <a:rPr lang="en-US" sz="2400" b="0" i="0" smtClean="0">
                            <a:solidFill>
                              <a:schemeClr val="accent1">
                                <a:lumMod val="50000"/>
                              </a:schemeClr>
                            </a:solidFill>
                            <a:latin typeface="Cambria Math"/>
                            <a:cs typeface="Arial" pitchFamily="34" charset="0"/>
                          </a:rPr>
                          <m:t>′′</m:t>
                        </m:r>
                      </m:sup>
                    </m:sSup>
                    <m:d>
                      <m:dPr>
                        <m:ctrlPr>
                          <a:rPr lang="en-US" sz="2400" b="0" i="1" smtClean="0">
                            <a:solidFill>
                              <a:schemeClr val="accent1">
                                <a:lumMod val="50000"/>
                              </a:schemeClr>
                            </a:solidFill>
                            <a:latin typeface="Cambria Math" panose="02040503050406030204" pitchFamily="18" charset="0"/>
                            <a:cs typeface="Arial" pitchFamily="34" charset="0"/>
                          </a:rPr>
                        </m:ctrlPr>
                      </m:dPr>
                      <m:e>
                        <m:sSub>
                          <m:sSubPr>
                            <m:ctrlPr>
                              <a:rPr lang="en-US" sz="2400" b="0" i="1" smtClean="0">
                                <a:solidFill>
                                  <a:schemeClr val="accent1">
                                    <a:lumMod val="50000"/>
                                  </a:schemeClr>
                                </a:solidFill>
                                <a:latin typeface="Cambria Math" panose="02040503050406030204" pitchFamily="18" charset="0"/>
                                <a:cs typeface="Arial" pitchFamily="34" charset="0"/>
                              </a:rPr>
                            </m:ctrlPr>
                          </m:sSubPr>
                          <m:e>
                            <m:r>
                              <m:rPr>
                                <m:sty m:val="p"/>
                              </m:rPr>
                              <a:rPr lang="en-US" sz="2400" b="0" i="0" smtClean="0">
                                <a:solidFill>
                                  <a:schemeClr val="accent1">
                                    <a:lumMod val="50000"/>
                                  </a:schemeClr>
                                </a:solidFill>
                                <a:latin typeface="Cambria Math"/>
                                <a:cs typeface="Arial" pitchFamily="34" charset="0"/>
                              </a:rPr>
                              <m:t>t</m:t>
                            </m:r>
                          </m:e>
                          <m:sub>
                            <m:r>
                              <m:rPr>
                                <m:sty m:val="p"/>
                              </m:rPr>
                              <a:rPr lang="en-US" sz="2400" b="0" i="0" smtClean="0">
                                <a:solidFill>
                                  <a:schemeClr val="accent1">
                                    <a:lumMod val="50000"/>
                                  </a:schemeClr>
                                </a:solidFill>
                                <a:latin typeface="Cambria Math"/>
                                <a:cs typeface="Arial" pitchFamily="34" charset="0"/>
                              </a:rPr>
                              <m:t>o</m:t>
                            </m:r>
                          </m:sub>
                        </m:sSub>
                      </m:e>
                    </m:d>
                    <m:r>
                      <a:rPr lang="en-US" sz="2400" b="0" i="0" smtClean="0">
                        <a:solidFill>
                          <a:schemeClr val="accent1">
                            <a:lumMod val="50000"/>
                          </a:schemeClr>
                        </a:solidFill>
                        <a:latin typeface="Cambria Math"/>
                        <a:cs typeface="Arial" pitchFamily="34" charset="0"/>
                      </a:rPr>
                      <m:t>&gt;0</m:t>
                    </m:r>
                    <m:r>
                      <a:rPr lang="en-US" sz="2400" b="0" i="1" smtClean="0">
                        <a:solidFill>
                          <a:schemeClr val="accent1">
                            <a:lumMod val="50000"/>
                          </a:schemeClr>
                        </a:solidFill>
                        <a:latin typeface="Cambria Math"/>
                        <a:cs typeface="Arial" pitchFamily="34" charset="0"/>
                      </a:rPr>
                      <m:t>,</m:t>
                    </m:r>
                  </m:oMath>
                </a14:m>
                <a:r>
                  <a:rPr lang="en-US" sz="2400" dirty="0" smtClean="0">
                    <a:solidFill>
                      <a:schemeClr val="accent1">
                        <a:lumMod val="50000"/>
                      </a:schemeClr>
                    </a:solidFill>
                    <a:latin typeface="Arial" pitchFamily="34" charset="0"/>
                    <a:cs typeface="Arial" pitchFamily="34" charset="0"/>
                  </a:rPr>
                  <a:t>  then f(t) has a local minimum at t</a:t>
                </a:r>
                <a:r>
                  <a:rPr lang="en-US" sz="2400" baseline="-25000" dirty="0" smtClean="0">
                    <a:solidFill>
                      <a:schemeClr val="accent1">
                        <a:lumMod val="50000"/>
                      </a:schemeClr>
                    </a:solidFill>
                    <a:latin typeface="Arial" pitchFamily="34" charset="0"/>
                    <a:cs typeface="Arial" pitchFamily="34" charset="0"/>
                  </a:rPr>
                  <a:t>o</a:t>
                </a:r>
                <a:r>
                  <a:rPr lang="en-US" sz="2400" dirty="0" smtClean="0">
                    <a:solidFill>
                      <a:schemeClr val="accent1">
                        <a:lumMod val="50000"/>
                      </a:schemeClr>
                    </a:solidFill>
                    <a:latin typeface="Arial" pitchFamily="34" charset="0"/>
                    <a:cs typeface="Arial" pitchFamily="34" charset="0"/>
                  </a:rPr>
                  <a:t>.</a:t>
                </a:r>
              </a:p>
              <a:p>
                <a:endParaRPr lang="en-US" sz="2400" dirty="0">
                  <a:solidFill>
                    <a:schemeClr val="accent1">
                      <a:lumMod val="50000"/>
                    </a:schemeClr>
                  </a:solidFill>
                  <a:latin typeface="Arial" pitchFamily="34" charset="0"/>
                  <a:cs typeface="Arial" pitchFamily="34" charset="0"/>
                </a:endParaRPr>
              </a:p>
              <a:p>
                <a:r>
                  <a:rPr lang="en-US" sz="2400" dirty="0">
                    <a:solidFill>
                      <a:schemeClr val="accent1">
                        <a:lumMod val="50000"/>
                      </a:schemeClr>
                    </a:solidFill>
                    <a:latin typeface="Arial" pitchFamily="34" charset="0"/>
                    <a:cs typeface="Arial" pitchFamily="34" charset="0"/>
                  </a:rPr>
                  <a:t>If </a:t>
                </a:r>
                <a14:m>
                  <m:oMath xmlns:m="http://schemas.openxmlformats.org/officeDocument/2006/math">
                    <m:sSup>
                      <m:sSupPr>
                        <m:ctrlPr>
                          <a:rPr lang="en-US" sz="2400" i="1">
                            <a:solidFill>
                              <a:schemeClr val="accent1">
                                <a:lumMod val="50000"/>
                              </a:schemeClr>
                            </a:solidFill>
                            <a:latin typeface="Cambria Math" panose="02040503050406030204" pitchFamily="18" charset="0"/>
                            <a:cs typeface="Arial" pitchFamily="34" charset="0"/>
                          </a:rPr>
                        </m:ctrlPr>
                      </m:sSupPr>
                      <m:e>
                        <m:r>
                          <m:rPr>
                            <m:sty m:val="p"/>
                          </m:rPr>
                          <a:rPr lang="en-US" sz="2400">
                            <a:solidFill>
                              <a:schemeClr val="accent1">
                                <a:lumMod val="50000"/>
                              </a:schemeClr>
                            </a:solidFill>
                            <a:latin typeface="Cambria Math"/>
                            <a:cs typeface="Arial" pitchFamily="34" charset="0"/>
                          </a:rPr>
                          <m:t>f</m:t>
                        </m:r>
                      </m:e>
                      <m:sup>
                        <m:r>
                          <a:rPr lang="en-US" sz="2400">
                            <a:solidFill>
                              <a:schemeClr val="accent1">
                                <a:lumMod val="50000"/>
                              </a:schemeClr>
                            </a:solidFill>
                            <a:latin typeface="Cambria Math"/>
                            <a:cs typeface="Arial" pitchFamily="34" charset="0"/>
                          </a:rPr>
                          <m:t>′</m:t>
                        </m:r>
                      </m:sup>
                    </m:sSup>
                    <m:d>
                      <m:dPr>
                        <m:ctrlPr>
                          <a:rPr lang="en-US" sz="2400" i="1">
                            <a:solidFill>
                              <a:schemeClr val="accent1">
                                <a:lumMod val="50000"/>
                              </a:schemeClr>
                            </a:solidFill>
                            <a:latin typeface="Cambria Math" panose="02040503050406030204" pitchFamily="18" charset="0"/>
                            <a:cs typeface="Arial" pitchFamily="34" charset="0"/>
                          </a:rPr>
                        </m:ctrlPr>
                      </m:dPr>
                      <m:e>
                        <m:sSub>
                          <m:sSubPr>
                            <m:ctrlPr>
                              <a:rPr lang="en-US" sz="2400" i="1">
                                <a:solidFill>
                                  <a:schemeClr val="accent1">
                                    <a:lumMod val="50000"/>
                                  </a:schemeClr>
                                </a:solidFill>
                                <a:latin typeface="Cambria Math" panose="02040503050406030204" pitchFamily="18" charset="0"/>
                                <a:cs typeface="Arial" pitchFamily="34" charset="0"/>
                              </a:rPr>
                            </m:ctrlPr>
                          </m:sSubPr>
                          <m:e>
                            <m:r>
                              <m:rPr>
                                <m:sty m:val="p"/>
                              </m:rPr>
                              <a:rPr lang="en-US" sz="2400">
                                <a:solidFill>
                                  <a:schemeClr val="accent1">
                                    <a:lumMod val="50000"/>
                                  </a:schemeClr>
                                </a:solidFill>
                                <a:latin typeface="Cambria Math"/>
                                <a:cs typeface="Arial" pitchFamily="34" charset="0"/>
                              </a:rPr>
                              <m:t>t</m:t>
                            </m:r>
                          </m:e>
                          <m:sub>
                            <m:r>
                              <m:rPr>
                                <m:sty m:val="p"/>
                              </m:rPr>
                              <a:rPr lang="en-US" sz="2400">
                                <a:solidFill>
                                  <a:schemeClr val="accent1">
                                    <a:lumMod val="50000"/>
                                  </a:schemeClr>
                                </a:solidFill>
                                <a:latin typeface="Cambria Math"/>
                                <a:cs typeface="Arial" pitchFamily="34" charset="0"/>
                              </a:rPr>
                              <m:t>o</m:t>
                            </m:r>
                          </m:sub>
                        </m:sSub>
                      </m:e>
                    </m:d>
                    <m:r>
                      <a:rPr lang="en-US" sz="2400">
                        <a:solidFill>
                          <a:schemeClr val="accent1">
                            <a:lumMod val="50000"/>
                          </a:schemeClr>
                        </a:solidFill>
                        <a:latin typeface="Cambria Math"/>
                        <a:cs typeface="Arial" pitchFamily="34" charset="0"/>
                      </a:rPr>
                      <m:t>=0  </m:t>
                    </m:r>
                    <m:r>
                      <m:rPr>
                        <m:sty m:val="p"/>
                      </m:rPr>
                      <a:rPr lang="en-US" sz="2400">
                        <a:solidFill>
                          <a:schemeClr val="accent1">
                            <a:lumMod val="50000"/>
                          </a:schemeClr>
                        </a:solidFill>
                        <a:latin typeface="Cambria Math"/>
                        <a:cs typeface="Arial" pitchFamily="34" charset="0"/>
                      </a:rPr>
                      <m:t>and</m:t>
                    </m:r>
                    <m:r>
                      <a:rPr lang="en-US" sz="2400">
                        <a:solidFill>
                          <a:schemeClr val="accent1">
                            <a:lumMod val="50000"/>
                          </a:schemeClr>
                        </a:solidFill>
                        <a:latin typeface="Cambria Math"/>
                        <a:cs typeface="Arial" pitchFamily="34" charset="0"/>
                      </a:rPr>
                      <m:t> </m:t>
                    </m:r>
                    <m:sSup>
                      <m:sSupPr>
                        <m:ctrlPr>
                          <a:rPr lang="en-US" sz="2400" i="1">
                            <a:solidFill>
                              <a:schemeClr val="accent1">
                                <a:lumMod val="50000"/>
                              </a:schemeClr>
                            </a:solidFill>
                            <a:latin typeface="Cambria Math" panose="02040503050406030204" pitchFamily="18" charset="0"/>
                            <a:cs typeface="Arial" pitchFamily="34" charset="0"/>
                          </a:rPr>
                        </m:ctrlPr>
                      </m:sSupPr>
                      <m:e>
                        <m:r>
                          <m:rPr>
                            <m:sty m:val="p"/>
                          </m:rPr>
                          <a:rPr lang="en-US" sz="2400">
                            <a:solidFill>
                              <a:schemeClr val="accent1">
                                <a:lumMod val="50000"/>
                              </a:schemeClr>
                            </a:solidFill>
                            <a:latin typeface="Cambria Math"/>
                            <a:cs typeface="Arial" pitchFamily="34" charset="0"/>
                          </a:rPr>
                          <m:t>f</m:t>
                        </m:r>
                      </m:e>
                      <m:sup>
                        <m:r>
                          <a:rPr lang="en-US" sz="2400">
                            <a:solidFill>
                              <a:schemeClr val="accent1">
                                <a:lumMod val="50000"/>
                              </a:schemeClr>
                            </a:solidFill>
                            <a:latin typeface="Cambria Math"/>
                            <a:cs typeface="Arial" pitchFamily="34" charset="0"/>
                          </a:rPr>
                          <m:t>′′</m:t>
                        </m:r>
                      </m:sup>
                    </m:sSup>
                    <m:d>
                      <m:dPr>
                        <m:ctrlPr>
                          <a:rPr lang="en-US" sz="2400" i="1">
                            <a:solidFill>
                              <a:schemeClr val="accent1">
                                <a:lumMod val="50000"/>
                              </a:schemeClr>
                            </a:solidFill>
                            <a:latin typeface="Cambria Math" panose="02040503050406030204" pitchFamily="18" charset="0"/>
                            <a:cs typeface="Arial" pitchFamily="34" charset="0"/>
                          </a:rPr>
                        </m:ctrlPr>
                      </m:dPr>
                      <m:e>
                        <m:sSub>
                          <m:sSubPr>
                            <m:ctrlPr>
                              <a:rPr lang="en-US" sz="2400" i="1">
                                <a:solidFill>
                                  <a:schemeClr val="accent1">
                                    <a:lumMod val="50000"/>
                                  </a:schemeClr>
                                </a:solidFill>
                                <a:latin typeface="Cambria Math" panose="02040503050406030204" pitchFamily="18" charset="0"/>
                                <a:cs typeface="Arial" pitchFamily="34" charset="0"/>
                              </a:rPr>
                            </m:ctrlPr>
                          </m:sSubPr>
                          <m:e>
                            <m:r>
                              <m:rPr>
                                <m:sty m:val="p"/>
                              </m:rPr>
                              <a:rPr lang="en-US" sz="2400">
                                <a:solidFill>
                                  <a:schemeClr val="accent1">
                                    <a:lumMod val="50000"/>
                                  </a:schemeClr>
                                </a:solidFill>
                                <a:latin typeface="Cambria Math"/>
                                <a:cs typeface="Arial" pitchFamily="34" charset="0"/>
                              </a:rPr>
                              <m:t>t</m:t>
                            </m:r>
                          </m:e>
                          <m:sub>
                            <m:r>
                              <m:rPr>
                                <m:sty m:val="p"/>
                              </m:rPr>
                              <a:rPr lang="en-US" sz="2400">
                                <a:solidFill>
                                  <a:schemeClr val="accent1">
                                    <a:lumMod val="50000"/>
                                  </a:schemeClr>
                                </a:solidFill>
                                <a:latin typeface="Cambria Math"/>
                                <a:cs typeface="Arial" pitchFamily="34" charset="0"/>
                              </a:rPr>
                              <m:t>o</m:t>
                            </m:r>
                          </m:sub>
                        </m:sSub>
                      </m:e>
                    </m:d>
                    <m:r>
                      <a:rPr lang="en-US" sz="2400" b="0" i="0" smtClean="0">
                        <a:solidFill>
                          <a:schemeClr val="accent1">
                            <a:lumMod val="50000"/>
                          </a:schemeClr>
                        </a:solidFill>
                        <a:latin typeface="Cambria Math"/>
                        <a:cs typeface="Arial" pitchFamily="34" charset="0"/>
                      </a:rPr>
                      <m:t>&lt;</m:t>
                    </m:r>
                    <m:r>
                      <a:rPr lang="en-US" sz="2400">
                        <a:solidFill>
                          <a:schemeClr val="accent1">
                            <a:lumMod val="50000"/>
                          </a:schemeClr>
                        </a:solidFill>
                        <a:latin typeface="Cambria Math"/>
                        <a:cs typeface="Arial" pitchFamily="34" charset="0"/>
                      </a:rPr>
                      <m:t>0</m:t>
                    </m:r>
                    <m:r>
                      <a:rPr lang="en-US" sz="2400" i="1">
                        <a:solidFill>
                          <a:schemeClr val="accent1">
                            <a:lumMod val="50000"/>
                          </a:schemeClr>
                        </a:solidFill>
                        <a:latin typeface="Cambria Math"/>
                        <a:cs typeface="Arial" pitchFamily="34" charset="0"/>
                      </a:rPr>
                      <m:t>,</m:t>
                    </m:r>
                  </m:oMath>
                </a14:m>
                <a:r>
                  <a:rPr lang="en-US" sz="2400" dirty="0">
                    <a:solidFill>
                      <a:schemeClr val="accent1">
                        <a:lumMod val="50000"/>
                      </a:schemeClr>
                    </a:solidFill>
                    <a:latin typeface="Arial" pitchFamily="34" charset="0"/>
                    <a:cs typeface="Arial" pitchFamily="34" charset="0"/>
                  </a:rPr>
                  <a:t>  then f(t) has a </a:t>
                </a:r>
                <a:r>
                  <a:rPr lang="en-US" sz="2400" dirty="0" smtClean="0">
                    <a:solidFill>
                      <a:schemeClr val="accent1">
                        <a:lumMod val="50000"/>
                      </a:schemeClr>
                    </a:solidFill>
                    <a:latin typeface="Arial" pitchFamily="34" charset="0"/>
                    <a:cs typeface="Arial" pitchFamily="34" charset="0"/>
                  </a:rPr>
                  <a:t>local maximum </a:t>
                </a:r>
                <a:r>
                  <a:rPr lang="en-US" sz="2400" dirty="0">
                    <a:solidFill>
                      <a:schemeClr val="accent1">
                        <a:lumMod val="50000"/>
                      </a:schemeClr>
                    </a:solidFill>
                    <a:latin typeface="Arial" pitchFamily="34" charset="0"/>
                    <a:cs typeface="Arial" pitchFamily="34" charset="0"/>
                  </a:rPr>
                  <a:t>at t</a:t>
                </a:r>
                <a:r>
                  <a:rPr lang="en-US" sz="2400" baseline="-25000" dirty="0">
                    <a:solidFill>
                      <a:schemeClr val="accent1">
                        <a:lumMod val="50000"/>
                      </a:schemeClr>
                    </a:solidFill>
                    <a:latin typeface="Arial" pitchFamily="34" charset="0"/>
                    <a:cs typeface="Arial" pitchFamily="34" charset="0"/>
                  </a:rPr>
                  <a:t>o</a:t>
                </a:r>
                <a:r>
                  <a:rPr lang="en-US" sz="2400" dirty="0" smtClean="0">
                    <a:solidFill>
                      <a:schemeClr val="accent1">
                        <a:lumMod val="50000"/>
                      </a:schemeClr>
                    </a:solidFill>
                    <a:latin typeface="Arial" pitchFamily="34" charset="0"/>
                    <a:cs typeface="Arial" pitchFamily="34" charset="0"/>
                  </a:rPr>
                  <a:t>.</a:t>
                </a:r>
              </a:p>
              <a:p>
                <a:endParaRPr lang="en-US" sz="2400" dirty="0">
                  <a:solidFill>
                    <a:schemeClr val="accent1">
                      <a:lumMod val="50000"/>
                    </a:schemeClr>
                  </a:solidFill>
                  <a:latin typeface="Arial" pitchFamily="34" charset="0"/>
                  <a:cs typeface="Arial" pitchFamily="34" charset="0"/>
                </a:endParaRPr>
              </a:p>
              <a:p>
                <a:r>
                  <a:rPr lang="en-US" sz="2400" dirty="0">
                    <a:solidFill>
                      <a:schemeClr val="accent1">
                        <a:lumMod val="50000"/>
                      </a:schemeClr>
                    </a:solidFill>
                    <a:latin typeface="Arial" pitchFamily="34" charset="0"/>
                    <a:cs typeface="Arial" pitchFamily="34" charset="0"/>
                  </a:rPr>
                  <a:t>If </a:t>
                </a:r>
                <a14:m>
                  <m:oMath xmlns:m="http://schemas.openxmlformats.org/officeDocument/2006/math">
                    <m:sSup>
                      <m:sSupPr>
                        <m:ctrlPr>
                          <a:rPr lang="en-US" sz="2400" i="1">
                            <a:solidFill>
                              <a:schemeClr val="accent1">
                                <a:lumMod val="50000"/>
                              </a:schemeClr>
                            </a:solidFill>
                            <a:latin typeface="Cambria Math" panose="02040503050406030204" pitchFamily="18" charset="0"/>
                            <a:cs typeface="Arial" pitchFamily="34" charset="0"/>
                          </a:rPr>
                        </m:ctrlPr>
                      </m:sSupPr>
                      <m:e>
                        <m:r>
                          <m:rPr>
                            <m:sty m:val="p"/>
                          </m:rPr>
                          <a:rPr lang="en-US" sz="2400">
                            <a:solidFill>
                              <a:schemeClr val="accent1">
                                <a:lumMod val="50000"/>
                              </a:schemeClr>
                            </a:solidFill>
                            <a:latin typeface="Cambria Math"/>
                            <a:cs typeface="Arial" pitchFamily="34" charset="0"/>
                          </a:rPr>
                          <m:t>f</m:t>
                        </m:r>
                      </m:e>
                      <m:sup>
                        <m:r>
                          <a:rPr lang="en-US" sz="2400">
                            <a:solidFill>
                              <a:schemeClr val="accent1">
                                <a:lumMod val="50000"/>
                              </a:schemeClr>
                            </a:solidFill>
                            <a:latin typeface="Cambria Math"/>
                            <a:cs typeface="Arial" pitchFamily="34" charset="0"/>
                          </a:rPr>
                          <m:t>′</m:t>
                        </m:r>
                      </m:sup>
                    </m:sSup>
                    <m:d>
                      <m:dPr>
                        <m:ctrlPr>
                          <a:rPr lang="en-US" sz="2400" i="1">
                            <a:solidFill>
                              <a:schemeClr val="accent1">
                                <a:lumMod val="50000"/>
                              </a:schemeClr>
                            </a:solidFill>
                            <a:latin typeface="Cambria Math" panose="02040503050406030204" pitchFamily="18" charset="0"/>
                            <a:cs typeface="Arial" pitchFamily="34" charset="0"/>
                          </a:rPr>
                        </m:ctrlPr>
                      </m:dPr>
                      <m:e>
                        <m:sSub>
                          <m:sSubPr>
                            <m:ctrlPr>
                              <a:rPr lang="en-US" sz="2400" i="1">
                                <a:solidFill>
                                  <a:schemeClr val="accent1">
                                    <a:lumMod val="50000"/>
                                  </a:schemeClr>
                                </a:solidFill>
                                <a:latin typeface="Cambria Math" panose="02040503050406030204" pitchFamily="18" charset="0"/>
                                <a:cs typeface="Arial" pitchFamily="34" charset="0"/>
                              </a:rPr>
                            </m:ctrlPr>
                          </m:sSubPr>
                          <m:e>
                            <m:r>
                              <m:rPr>
                                <m:sty m:val="p"/>
                              </m:rPr>
                              <a:rPr lang="en-US" sz="2400">
                                <a:solidFill>
                                  <a:schemeClr val="accent1">
                                    <a:lumMod val="50000"/>
                                  </a:schemeClr>
                                </a:solidFill>
                                <a:latin typeface="Cambria Math"/>
                                <a:cs typeface="Arial" pitchFamily="34" charset="0"/>
                              </a:rPr>
                              <m:t>t</m:t>
                            </m:r>
                          </m:e>
                          <m:sub>
                            <m:r>
                              <m:rPr>
                                <m:sty m:val="p"/>
                              </m:rPr>
                              <a:rPr lang="en-US" sz="2400">
                                <a:solidFill>
                                  <a:schemeClr val="accent1">
                                    <a:lumMod val="50000"/>
                                  </a:schemeClr>
                                </a:solidFill>
                                <a:latin typeface="Cambria Math"/>
                                <a:cs typeface="Arial" pitchFamily="34" charset="0"/>
                              </a:rPr>
                              <m:t>o</m:t>
                            </m:r>
                          </m:sub>
                        </m:sSub>
                      </m:e>
                    </m:d>
                    <m:r>
                      <a:rPr lang="en-US" sz="2400">
                        <a:solidFill>
                          <a:schemeClr val="accent1">
                            <a:lumMod val="50000"/>
                          </a:schemeClr>
                        </a:solidFill>
                        <a:latin typeface="Cambria Math"/>
                        <a:cs typeface="Arial" pitchFamily="34" charset="0"/>
                      </a:rPr>
                      <m:t>=0  </m:t>
                    </m:r>
                    <m:r>
                      <m:rPr>
                        <m:sty m:val="p"/>
                      </m:rPr>
                      <a:rPr lang="en-US" sz="2400">
                        <a:solidFill>
                          <a:schemeClr val="accent1">
                            <a:lumMod val="50000"/>
                          </a:schemeClr>
                        </a:solidFill>
                        <a:latin typeface="Cambria Math"/>
                        <a:cs typeface="Arial" pitchFamily="34" charset="0"/>
                      </a:rPr>
                      <m:t>and</m:t>
                    </m:r>
                    <m:r>
                      <a:rPr lang="en-US" sz="2400">
                        <a:solidFill>
                          <a:schemeClr val="accent1">
                            <a:lumMod val="50000"/>
                          </a:schemeClr>
                        </a:solidFill>
                        <a:latin typeface="Cambria Math"/>
                        <a:cs typeface="Arial" pitchFamily="34" charset="0"/>
                      </a:rPr>
                      <m:t> </m:t>
                    </m:r>
                    <m:sSup>
                      <m:sSupPr>
                        <m:ctrlPr>
                          <a:rPr lang="en-US" sz="2400" i="1">
                            <a:solidFill>
                              <a:schemeClr val="accent1">
                                <a:lumMod val="50000"/>
                              </a:schemeClr>
                            </a:solidFill>
                            <a:latin typeface="Cambria Math" panose="02040503050406030204" pitchFamily="18" charset="0"/>
                            <a:cs typeface="Arial" pitchFamily="34" charset="0"/>
                          </a:rPr>
                        </m:ctrlPr>
                      </m:sSupPr>
                      <m:e>
                        <m:r>
                          <m:rPr>
                            <m:sty m:val="p"/>
                          </m:rPr>
                          <a:rPr lang="en-US" sz="2400">
                            <a:solidFill>
                              <a:schemeClr val="accent1">
                                <a:lumMod val="50000"/>
                              </a:schemeClr>
                            </a:solidFill>
                            <a:latin typeface="Cambria Math"/>
                            <a:cs typeface="Arial" pitchFamily="34" charset="0"/>
                          </a:rPr>
                          <m:t>f</m:t>
                        </m:r>
                      </m:e>
                      <m:sup>
                        <m:r>
                          <a:rPr lang="en-US" sz="2400">
                            <a:solidFill>
                              <a:schemeClr val="accent1">
                                <a:lumMod val="50000"/>
                              </a:schemeClr>
                            </a:solidFill>
                            <a:latin typeface="Cambria Math"/>
                            <a:cs typeface="Arial" pitchFamily="34" charset="0"/>
                          </a:rPr>
                          <m:t>′′</m:t>
                        </m:r>
                      </m:sup>
                    </m:sSup>
                    <m:d>
                      <m:dPr>
                        <m:ctrlPr>
                          <a:rPr lang="en-US" sz="2400" i="1">
                            <a:solidFill>
                              <a:schemeClr val="accent1">
                                <a:lumMod val="50000"/>
                              </a:schemeClr>
                            </a:solidFill>
                            <a:latin typeface="Cambria Math" panose="02040503050406030204" pitchFamily="18" charset="0"/>
                            <a:cs typeface="Arial" pitchFamily="34" charset="0"/>
                          </a:rPr>
                        </m:ctrlPr>
                      </m:dPr>
                      <m:e>
                        <m:sSub>
                          <m:sSubPr>
                            <m:ctrlPr>
                              <a:rPr lang="en-US" sz="2400" i="1">
                                <a:solidFill>
                                  <a:schemeClr val="accent1">
                                    <a:lumMod val="50000"/>
                                  </a:schemeClr>
                                </a:solidFill>
                                <a:latin typeface="Cambria Math" panose="02040503050406030204" pitchFamily="18" charset="0"/>
                                <a:cs typeface="Arial" pitchFamily="34" charset="0"/>
                              </a:rPr>
                            </m:ctrlPr>
                          </m:sSubPr>
                          <m:e>
                            <m:r>
                              <m:rPr>
                                <m:sty m:val="p"/>
                              </m:rPr>
                              <a:rPr lang="en-US" sz="2400">
                                <a:solidFill>
                                  <a:schemeClr val="accent1">
                                    <a:lumMod val="50000"/>
                                  </a:schemeClr>
                                </a:solidFill>
                                <a:latin typeface="Cambria Math"/>
                                <a:cs typeface="Arial" pitchFamily="34" charset="0"/>
                              </a:rPr>
                              <m:t>t</m:t>
                            </m:r>
                          </m:e>
                          <m:sub>
                            <m:r>
                              <m:rPr>
                                <m:sty m:val="p"/>
                              </m:rPr>
                              <a:rPr lang="en-US" sz="2400">
                                <a:solidFill>
                                  <a:schemeClr val="accent1">
                                    <a:lumMod val="50000"/>
                                  </a:schemeClr>
                                </a:solidFill>
                                <a:latin typeface="Cambria Math"/>
                                <a:cs typeface="Arial" pitchFamily="34" charset="0"/>
                              </a:rPr>
                              <m:t>o</m:t>
                            </m:r>
                          </m:sub>
                        </m:sSub>
                      </m:e>
                    </m:d>
                    <m:r>
                      <a:rPr lang="en-US" sz="2400" b="0" i="0" smtClean="0">
                        <a:solidFill>
                          <a:schemeClr val="accent1">
                            <a:lumMod val="50000"/>
                          </a:schemeClr>
                        </a:solidFill>
                        <a:latin typeface="Cambria Math"/>
                        <a:cs typeface="Arial" pitchFamily="34" charset="0"/>
                      </a:rPr>
                      <m:t>=</m:t>
                    </m:r>
                    <m:r>
                      <a:rPr lang="en-US" sz="2400">
                        <a:solidFill>
                          <a:schemeClr val="accent1">
                            <a:lumMod val="50000"/>
                          </a:schemeClr>
                        </a:solidFill>
                        <a:latin typeface="Cambria Math"/>
                        <a:cs typeface="Arial" pitchFamily="34" charset="0"/>
                      </a:rPr>
                      <m:t>0</m:t>
                    </m:r>
                    <m:r>
                      <a:rPr lang="en-US" sz="2400" i="1">
                        <a:solidFill>
                          <a:schemeClr val="accent1">
                            <a:lumMod val="50000"/>
                          </a:schemeClr>
                        </a:solidFill>
                        <a:latin typeface="Cambria Math"/>
                        <a:cs typeface="Arial" pitchFamily="34" charset="0"/>
                      </a:rPr>
                      <m:t>,</m:t>
                    </m:r>
                  </m:oMath>
                </a14:m>
                <a:r>
                  <a:rPr lang="en-US" sz="2400" dirty="0">
                    <a:solidFill>
                      <a:schemeClr val="accent1">
                        <a:lumMod val="50000"/>
                      </a:schemeClr>
                    </a:solidFill>
                    <a:latin typeface="Arial" pitchFamily="34" charset="0"/>
                    <a:cs typeface="Arial" pitchFamily="34" charset="0"/>
                  </a:rPr>
                  <a:t>  then f(t) </a:t>
                </a:r>
                <a:r>
                  <a:rPr lang="en-US" sz="2400" b="1" i="1" dirty="0" smtClean="0">
                    <a:solidFill>
                      <a:schemeClr val="accent1">
                        <a:lumMod val="50000"/>
                      </a:schemeClr>
                    </a:solidFill>
                    <a:latin typeface="Arial" pitchFamily="34" charset="0"/>
                    <a:cs typeface="Arial" pitchFamily="34" charset="0"/>
                  </a:rPr>
                  <a:t>may have </a:t>
                </a:r>
                <a:r>
                  <a:rPr lang="en-US" sz="2400" dirty="0" smtClean="0">
                    <a:solidFill>
                      <a:schemeClr val="accent1">
                        <a:lumMod val="50000"/>
                      </a:schemeClr>
                    </a:solidFill>
                    <a:latin typeface="Arial" pitchFamily="34" charset="0"/>
                    <a:cs typeface="Arial" pitchFamily="34" charset="0"/>
                  </a:rPr>
                  <a:t>a point of </a:t>
                </a:r>
              </a:p>
              <a:p>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                                             inflection </a:t>
                </a:r>
                <a:r>
                  <a:rPr lang="en-US" sz="2400" dirty="0">
                    <a:solidFill>
                      <a:schemeClr val="accent1">
                        <a:lumMod val="50000"/>
                      </a:schemeClr>
                    </a:solidFill>
                    <a:latin typeface="Arial" pitchFamily="34" charset="0"/>
                    <a:cs typeface="Arial" pitchFamily="34" charset="0"/>
                  </a:rPr>
                  <a:t>at t</a:t>
                </a:r>
                <a:r>
                  <a:rPr lang="en-US" sz="2400" baseline="-25000" dirty="0">
                    <a:solidFill>
                      <a:schemeClr val="accent1">
                        <a:lumMod val="50000"/>
                      </a:schemeClr>
                    </a:solidFill>
                    <a:latin typeface="Arial" pitchFamily="34" charset="0"/>
                    <a:cs typeface="Arial" pitchFamily="34" charset="0"/>
                  </a:rPr>
                  <a:t>o</a:t>
                </a:r>
                <a:r>
                  <a:rPr lang="en-US" sz="2400" dirty="0">
                    <a:solidFill>
                      <a:schemeClr val="accent1">
                        <a:lumMod val="50000"/>
                      </a:schemeClr>
                    </a:solidFill>
                    <a:latin typeface="Arial" pitchFamily="34" charset="0"/>
                    <a:cs typeface="Arial" pitchFamily="34" charset="0"/>
                  </a:rPr>
                  <a:t>.</a:t>
                </a:r>
              </a:p>
              <a:p>
                <a:endParaRPr lang="en-US" sz="2400" dirty="0">
                  <a:solidFill>
                    <a:schemeClr val="accent1">
                      <a:lumMod val="50000"/>
                    </a:schemeClr>
                  </a:solidFill>
                  <a:latin typeface="Arial" pitchFamily="34" charset="0"/>
                  <a:cs typeface="Arial" pitchFamily="34"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90500" y="3352800"/>
                <a:ext cx="8763000" cy="3416320"/>
              </a:xfrm>
              <a:prstGeom prst="rect">
                <a:avLst/>
              </a:prstGeom>
              <a:blipFill rotWithShape="1">
                <a:blip r:embed="rId4"/>
                <a:stretch>
                  <a:fillRect l="-1043" t="-1250" r="-695"/>
                </a:stretch>
              </a:blipFill>
            </p:spPr>
            <p:txBody>
              <a:bodyPr/>
              <a:lstStyle/>
              <a:p>
                <a:r>
                  <a:rPr lang="en-US">
                    <a:noFill/>
                  </a:rPr>
                  <a:t> </a:t>
                </a:r>
              </a:p>
            </p:txBody>
          </p:sp>
        </mc:Fallback>
      </mc:AlternateContent>
    </p:spTree>
    <p:extLst>
      <p:ext uri="{BB962C8B-B14F-4D97-AF65-F5344CB8AC3E}">
        <p14:creationId xmlns:p14="http://schemas.microsoft.com/office/powerpoint/2010/main" val="42547109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326" y="310019"/>
            <a:ext cx="8305800" cy="1143000"/>
          </a:xfrm>
        </p:spPr>
        <p:txBody>
          <a:bodyPr/>
          <a:lstStyle/>
          <a:p>
            <a:pPr algn="ctr"/>
            <a:r>
              <a:rPr lang="en-US" b="1" dirty="0" smtClean="0">
                <a:solidFill>
                  <a:schemeClr val="accent3">
                    <a:lumMod val="50000"/>
                  </a:schemeClr>
                </a:solidFill>
              </a:rPr>
              <a:t>Example</a:t>
            </a:r>
            <a:endParaRPr lang="en-US" b="1" dirty="0">
              <a:solidFill>
                <a:schemeClr val="accent3">
                  <a:lumMod val="50000"/>
                </a:schemeClr>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2186" y="1364293"/>
            <a:ext cx="4801962" cy="3266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3" name="TextBox 2"/>
              <p:cNvSpPr txBox="1"/>
              <p:nvPr/>
            </p:nvSpPr>
            <p:spPr>
              <a:xfrm>
                <a:off x="139875" y="1654219"/>
                <a:ext cx="3746325" cy="500906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chemeClr val="accent1">
                              <a:lumMod val="50000"/>
                            </a:schemeClr>
                          </a:solidFill>
                          <a:latin typeface="Cambria Math"/>
                          <a:cs typeface="Arial" pitchFamily="34" charset="0"/>
                        </a:rPr>
                        <m:t>𝑦</m:t>
                      </m:r>
                      <m:r>
                        <a:rPr lang="en-US" sz="2000" b="0" i="1" smtClean="0">
                          <a:solidFill>
                            <a:schemeClr val="accent1">
                              <a:lumMod val="50000"/>
                            </a:schemeClr>
                          </a:solidFill>
                          <a:latin typeface="Cambria Math"/>
                          <a:cs typeface="Arial" pitchFamily="34" charset="0"/>
                        </a:rPr>
                        <m:t>=</m:t>
                      </m:r>
                      <m:f>
                        <m:fPr>
                          <m:ctrlPr>
                            <a:rPr lang="en-US" sz="2000" b="0" i="1" smtClean="0">
                              <a:solidFill>
                                <a:schemeClr val="accent1">
                                  <a:lumMod val="50000"/>
                                </a:schemeClr>
                              </a:solidFill>
                              <a:latin typeface="Cambria Math" panose="02040503050406030204" pitchFamily="18" charset="0"/>
                              <a:cs typeface="Arial" pitchFamily="34" charset="0"/>
                            </a:rPr>
                          </m:ctrlPr>
                        </m:fPr>
                        <m:num>
                          <m:r>
                            <a:rPr lang="en-US" sz="2000" b="0" i="1" smtClean="0">
                              <a:solidFill>
                                <a:schemeClr val="accent1">
                                  <a:lumMod val="50000"/>
                                </a:schemeClr>
                              </a:solidFill>
                              <a:latin typeface="Cambria Math"/>
                              <a:cs typeface="Arial" pitchFamily="34" charset="0"/>
                            </a:rPr>
                            <m:t>1</m:t>
                          </m:r>
                        </m:num>
                        <m:den>
                          <m:r>
                            <a:rPr lang="en-US" sz="2000" b="0" i="1" smtClean="0">
                              <a:solidFill>
                                <a:schemeClr val="accent1">
                                  <a:lumMod val="50000"/>
                                </a:schemeClr>
                              </a:solidFill>
                              <a:latin typeface="Cambria Math"/>
                              <a:cs typeface="Arial" pitchFamily="34" charset="0"/>
                            </a:rPr>
                            <m:t>6</m:t>
                          </m:r>
                        </m:den>
                      </m:f>
                      <m:r>
                        <a:rPr lang="en-US" sz="2000" b="0" i="1" smtClean="0">
                          <a:solidFill>
                            <a:schemeClr val="accent1">
                              <a:lumMod val="50000"/>
                            </a:schemeClr>
                          </a:solidFill>
                          <a:latin typeface="Cambria Math"/>
                          <a:ea typeface="Cambria Math"/>
                          <a:cs typeface="Arial" pitchFamily="34" charset="0"/>
                        </a:rPr>
                        <m:t>∙(</m:t>
                      </m:r>
                      <m:sSup>
                        <m:sSupPr>
                          <m:ctrlPr>
                            <a:rPr lang="en-US" sz="2000" b="0" i="1" smtClean="0">
                              <a:solidFill>
                                <a:schemeClr val="accent1">
                                  <a:lumMod val="50000"/>
                                </a:schemeClr>
                              </a:solidFill>
                              <a:latin typeface="Cambria Math" panose="02040503050406030204" pitchFamily="18" charset="0"/>
                              <a:ea typeface="Cambria Math"/>
                              <a:cs typeface="Arial" pitchFamily="34" charset="0"/>
                            </a:rPr>
                          </m:ctrlPr>
                        </m:sSupPr>
                        <m:e>
                          <m:r>
                            <a:rPr lang="en-US" sz="2000" b="0" i="1" smtClean="0">
                              <a:solidFill>
                                <a:schemeClr val="accent1">
                                  <a:lumMod val="50000"/>
                                </a:schemeClr>
                              </a:solidFill>
                              <a:latin typeface="Cambria Math"/>
                              <a:ea typeface="Cambria Math"/>
                              <a:cs typeface="Arial" pitchFamily="34" charset="0"/>
                            </a:rPr>
                            <m:t>𝑥</m:t>
                          </m:r>
                        </m:e>
                        <m:sup>
                          <m:r>
                            <a:rPr lang="en-US" sz="2000" b="0" i="1" smtClean="0">
                              <a:solidFill>
                                <a:schemeClr val="accent1">
                                  <a:lumMod val="50000"/>
                                </a:schemeClr>
                              </a:solidFill>
                              <a:latin typeface="Cambria Math"/>
                              <a:ea typeface="Cambria Math"/>
                              <a:cs typeface="Arial" pitchFamily="34" charset="0"/>
                            </a:rPr>
                            <m:t>3</m:t>
                          </m:r>
                        </m:sup>
                      </m:sSup>
                      <m:r>
                        <a:rPr lang="en-US" sz="2000" b="0" i="1" smtClean="0">
                          <a:solidFill>
                            <a:schemeClr val="accent1">
                              <a:lumMod val="50000"/>
                            </a:schemeClr>
                          </a:solidFill>
                          <a:latin typeface="Cambria Math"/>
                          <a:ea typeface="Cambria Math"/>
                          <a:cs typeface="Arial" pitchFamily="34" charset="0"/>
                        </a:rPr>
                        <m:t>−6</m:t>
                      </m:r>
                      <m:sSup>
                        <m:sSupPr>
                          <m:ctrlPr>
                            <a:rPr lang="en-US" sz="2000" b="0" i="1" smtClean="0">
                              <a:solidFill>
                                <a:schemeClr val="accent1">
                                  <a:lumMod val="50000"/>
                                </a:schemeClr>
                              </a:solidFill>
                              <a:latin typeface="Cambria Math" panose="02040503050406030204" pitchFamily="18" charset="0"/>
                              <a:ea typeface="Cambria Math"/>
                              <a:cs typeface="Arial" pitchFamily="34" charset="0"/>
                            </a:rPr>
                          </m:ctrlPr>
                        </m:sSupPr>
                        <m:e>
                          <m:r>
                            <a:rPr lang="en-US" sz="2000" b="0" i="1" smtClean="0">
                              <a:solidFill>
                                <a:schemeClr val="accent1">
                                  <a:lumMod val="50000"/>
                                </a:schemeClr>
                              </a:solidFill>
                              <a:latin typeface="Cambria Math"/>
                              <a:ea typeface="Cambria Math"/>
                              <a:cs typeface="Arial" pitchFamily="34" charset="0"/>
                            </a:rPr>
                            <m:t>𝑥</m:t>
                          </m:r>
                        </m:e>
                        <m:sup>
                          <m:r>
                            <a:rPr lang="en-US" sz="2000" b="0" i="1" smtClean="0">
                              <a:solidFill>
                                <a:schemeClr val="accent1">
                                  <a:lumMod val="50000"/>
                                </a:schemeClr>
                              </a:solidFill>
                              <a:latin typeface="Cambria Math"/>
                              <a:ea typeface="Cambria Math"/>
                              <a:cs typeface="Arial" pitchFamily="34" charset="0"/>
                            </a:rPr>
                            <m:t>2</m:t>
                          </m:r>
                        </m:sup>
                      </m:sSup>
                      <m:r>
                        <a:rPr lang="en-US" sz="2000" b="0" i="1" smtClean="0">
                          <a:solidFill>
                            <a:schemeClr val="accent1">
                              <a:lumMod val="50000"/>
                            </a:schemeClr>
                          </a:solidFill>
                          <a:latin typeface="Cambria Math"/>
                          <a:ea typeface="Cambria Math"/>
                          <a:cs typeface="Arial" pitchFamily="34" charset="0"/>
                        </a:rPr>
                        <m:t>+9</m:t>
                      </m:r>
                      <m:r>
                        <a:rPr lang="en-US" sz="2000" b="0" i="1" smtClean="0">
                          <a:solidFill>
                            <a:schemeClr val="accent1">
                              <a:lumMod val="50000"/>
                            </a:schemeClr>
                          </a:solidFill>
                          <a:latin typeface="Cambria Math"/>
                          <a:ea typeface="Cambria Math"/>
                          <a:cs typeface="Arial" pitchFamily="34" charset="0"/>
                        </a:rPr>
                        <m:t>𝑥</m:t>
                      </m:r>
                      <m:r>
                        <a:rPr lang="en-US" sz="2000" b="0" i="1" smtClean="0">
                          <a:solidFill>
                            <a:schemeClr val="accent1">
                              <a:lumMod val="50000"/>
                            </a:schemeClr>
                          </a:solidFill>
                          <a:latin typeface="Cambria Math"/>
                          <a:ea typeface="Cambria Math"/>
                          <a:cs typeface="Arial" pitchFamily="34" charset="0"/>
                        </a:rPr>
                        <m:t>+6)</m:t>
                      </m:r>
                    </m:oMath>
                  </m:oMathPara>
                </a14:m>
                <a:endParaRPr lang="en-US" sz="2000" dirty="0" smtClean="0">
                  <a:solidFill>
                    <a:schemeClr val="accent1">
                      <a:lumMod val="50000"/>
                    </a:schemeClr>
                  </a:solidFill>
                  <a:latin typeface="Arial" pitchFamily="34" charset="0"/>
                  <a:cs typeface="Arial" pitchFamily="34" charset="0"/>
                </a:endParaRPr>
              </a:p>
              <a:p>
                <a:endParaRPr lang="en-US" sz="2400" dirty="0">
                  <a:solidFill>
                    <a:schemeClr val="accent1">
                      <a:lumMod val="50000"/>
                    </a:schemeClr>
                  </a:solidFill>
                  <a:latin typeface="Arial" pitchFamily="34" charset="0"/>
                  <a:cs typeface="Arial" pitchFamily="34" charset="0"/>
                </a:endParaRPr>
              </a:p>
              <a:p>
                <a:pPr/>
                <a14:m>
                  <m:oMathPara xmlns:m="http://schemas.openxmlformats.org/officeDocument/2006/math">
                    <m:oMathParaPr>
                      <m:jc m:val="centerGroup"/>
                    </m:oMathParaPr>
                    <m:oMath xmlns:m="http://schemas.openxmlformats.org/officeDocument/2006/math">
                      <m:f>
                        <m:fPr>
                          <m:ctrlPr>
                            <a:rPr lang="en-US" sz="2000" b="0" i="1" smtClean="0">
                              <a:solidFill>
                                <a:schemeClr val="accent1">
                                  <a:lumMod val="50000"/>
                                </a:schemeClr>
                              </a:solidFill>
                              <a:latin typeface="Cambria Math" panose="02040503050406030204" pitchFamily="18" charset="0"/>
                              <a:cs typeface="Arial" pitchFamily="34" charset="0"/>
                            </a:rPr>
                          </m:ctrlPr>
                        </m:fPr>
                        <m:num>
                          <m:r>
                            <a:rPr lang="en-US" sz="2000" i="1" smtClean="0">
                              <a:solidFill>
                                <a:schemeClr val="accent1">
                                  <a:lumMod val="50000"/>
                                </a:schemeClr>
                              </a:solidFill>
                              <a:latin typeface="Cambria Math"/>
                              <a:cs typeface="Arial" pitchFamily="34" charset="0"/>
                            </a:rPr>
                            <m:t>ⅆ</m:t>
                          </m:r>
                          <m:r>
                            <a:rPr lang="en-US" sz="2000" i="1" smtClean="0">
                              <a:solidFill>
                                <a:schemeClr val="accent1">
                                  <a:lumMod val="50000"/>
                                </a:schemeClr>
                              </a:solidFill>
                              <a:latin typeface="Cambria Math"/>
                              <a:cs typeface="Arial" pitchFamily="34" charset="0"/>
                            </a:rPr>
                            <m:t>𝑦</m:t>
                          </m:r>
                        </m:num>
                        <m:den>
                          <m:r>
                            <a:rPr lang="en-US" sz="2000" b="0" i="1" smtClean="0">
                              <a:solidFill>
                                <a:schemeClr val="accent1">
                                  <a:lumMod val="50000"/>
                                </a:schemeClr>
                              </a:solidFill>
                              <a:latin typeface="Cambria Math"/>
                              <a:cs typeface="Arial" pitchFamily="34" charset="0"/>
                            </a:rPr>
                            <m:t>ⅆ</m:t>
                          </m:r>
                          <m:r>
                            <a:rPr lang="en-US" sz="2000" b="0" i="1" smtClean="0">
                              <a:solidFill>
                                <a:schemeClr val="accent1">
                                  <a:lumMod val="50000"/>
                                </a:schemeClr>
                              </a:solidFill>
                              <a:latin typeface="Cambria Math"/>
                              <a:cs typeface="Arial" pitchFamily="34" charset="0"/>
                            </a:rPr>
                            <m:t>𝑥</m:t>
                          </m:r>
                        </m:den>
                      </m:f>
                      <m:r>
                        <a:rPr lang="en-US" sz="2000" b="0" i="1" smtClean="0">
                          <a:solidFill>
                            <a:schemeClr val="accent1">
                              <a:lumMod val="50000"/>
                            </a:schemeClr>
                          </a:solidFill>
                          <a:latin typeface="Cambria Math"/>
                          <a:cs typeface="Arial" pitchFamily="34" charset="0"/>
                        </a:rPr>
                        <m:t>=</m:t>
                      </m:r>
                      <m:f>
                        <m:fPr>
                          <m:ctrlPr>
                            <a:rPr lang="en-US" sz="2000" b="0" i="1" smtClean="0">
                              <a:solidFill>
                                <a:schemeClr val="accent1">
                                  <a:lumMod val="50000"/>
                                </a:schemeClr>
                              </a:solidFill>
                              <a:latin typeface="Cambria Math" panose="02040503050406030204" pitchFamily="18" charset="0"/>
                              <a:cs typeface="Arial" pitchFamily="34" charset="0"/>
                            </a:rPr>
                          </m:ctrlPr>
                        </m:fPr>
                        <m:num>
                          <m:r>
                            <a:rPr lang="en-US" sz="2000" b="0" i="1" smtClean="0">
                              <a:solidFill>
                                <a:schemeClr val="accent1">
                                  <a:lumMod val="50000"/>
                                </a:schemeClr>
                              </a:solidFill>
                              <a:latin typeface="Cambria Math"/>
                              <a:cs typeface="Arial" pitchFamily="34" charset="0"/>
                            </a:rPr>
                            <m:t>1</m:t>
                          </m:r>
                        </m:num>
                        <m:den>
                          <m:r>
                            <a:rPr lang="en-US" sz="2000" b="0" i="1" smtClean="0">
                              <a:solidFill>
                                <a:schemeClr val="accent1">
                                  <a:lumMod val="50000"/>
                                </a:schemeClr>
                              </a:solidFill>
                              <a:latin typeface="Cambria Math"/>
                              <a:cs typeface="Arial" pitchFamily="34" charset="0"/>
                            </a:rPr>
                            <m:t>6</m:t>
                          </m:r>
                        </m:den>
                      </m:f>
                      <m:r>
                        <a:rPr lang="en-US" sz="2000" b="0" i="1" smtClean="0">
                          <a:solidFill>
                            <a:schemeClr val="accent1">
                              <a:lumMod val="50000"/>
                            </a:schemeClr>
                          </a:solidFill>
                          <a:latin typeface="Cambria Math"/>
                          <a:ea typeface="Cambria Math"/>
                          <a:cs typeface="Arial" pitchFamily="34" charset="0"/>
                        </a:rPr>
                        <m:t>∙</m:t>
                      </m:r>
                      <m:d>
                        <m:dPr>
                          <m:ctrlPr>
                            <a:rPr lang="en-US" sz="2000" b="0" i="1" smtClean="0">
                              <a:solidFill>
                                <a:schemeClr val="accent1">
                                  <a:lumMod val="50000"/>
                                </a:schemeClr>
                              </a:solidFill>
                              <a:latin typeface="Cambria Math" panose="02040503050406030204" pitchFamily="18" charset="0"/>
                              <a:ea typeface="Cambria Math"/>
                              <a:cs typeface="Arial" pitchFamily="34" charset="0"/>
                            </a:rPr>
                          </m:ctrlPr>
                        </m:dPr>
                        <m:e>
                          <m:r>
                            <a:rPr lang="en-US" sz="2000" b="0" i="1" smtClean="0">
                              <a:solidFill>
                                <a:schemeClr val="accent1">
                                  <a:lumMod val="50000"/>
                                </a:schemeClr>
                              </a:solidFill>
                              <a:latin typeface="Cambria Math"/>
                              <a:ea typeface="Cambria Math"/>
                              <a:cs typeface="Arial" pitchFamily="34" charset="0"/>
                            </a:rPr>
                            <m:t>3</m:t>
                          </m:r>
                          <m:sSup>
                            <m:sSupPr>
                              <m:ctrlPr>
                                <a:rPr lang="en-US" sz="2000" b="0" i="1" smtClean="0">
                                  <a:solidFill>
                                    <a:schemeClr val="accent1">
                                      <a:lumMod val="50000"/>
                                    </a:schemeClr>
                                  </a:solidFill>
                                  <a:latin typeface="Cambria Math" panose="02040503050406030204" pitchFamily="18" charset="0"/>
                                  <a:ea typeface="Cambria Math"/>
                                  <a:cs typeface="Arial" pitchFamily="34" charset="0"/>
                                </a:rPr>
                              </m:ctrlPr>
                            </m:sSupPr>
                            <m:e>
                              <m:r>
                                <a:rPr lang="en-US" sz="2000" b="0" i="1" smtClean="0">
                                  <a:solidFill>
                                    <a:schemeClr val="accent1">
                                      <a:lumMod val="50000"/>
                                    </a:schemeClr>
                                  </a:solidFill>
                                  <a:latin typeface="Cambria Math"/>
                                  <a:ea typeface="Cambria Math"/>
                                  <a:cs typeface="Arial" pitchFamily="34" charset="0"/>
                                </a:rPr>
                                <m:t>𝑥</m:t>
                              </m:r>
                            </m:e>
                            <m:sup>
                              <m:r>
                                <a:rPr lang="en-US" sz="2000" b="0" i="1" smtClean="0">
                                  <a:solidFill>
                                    <a:schemeClr val="accent1">
                                      <a:lumMod val="50000"/>
                                    </a:schemeClr>
                                  </a:solidFill>
                                  <a:latin typeface="Cambria Math"/>
                                  <a:ea typeface="Cambria Math"/>
                                  <a:cs typeface="Arial" pitchFamily="34" charset="0"/>
                                </a:rPr>
                                <m:t>2</m:t>
                              </m:r>
                            </m:sup>
                          </m:sSup>
                          <m:r>
                            <a:rPr lang="en-US" sz="2000" b="0" i="1" smtClean="0">
                              <a:solidFill>
                                <a:schemeClr val="accent1">
                                  <a:lumMod val="50000"/>
                                </a:schemeClr>
                              </a:solidFill>
                              <a:latin typeface="Cambria Math"/>
                              <a:ea typeface="Cambria Math"/>
                              <a:cs typeface="Arial" pitchFamily="34" charset="0"/>
                            </a:rPr>
                            <m:t>−12</m:t>
                          </m:r>
                          <m:r>
                            <a:rPr lang="en-US" sz="2000" b="0" i="1" smtClean="0">
                              <a:solidFill>
                                <a:schemeClr val="accent1">
                                  <a:lumMod val="50000"/>
                                </a:schemeClr>
                              </a:solidFill>
                              <a:latin typeface="Cambria Math"/>
                              <a:ea typeface="Cambria Math"/>
                              <a:cs typeface="Arial" pitchFamily="34" charset="0"/>
                            </a:rPr>
                            <m:t>𝑥</m:t>
                          </m:r>
                          <m:r>
                            <a:rPr lang="en-US" sz="2000" b="0" i="1" smtClean="0">
                              <a:solidFill>
                                <a:schemeClr val="accent1">
                                  <a:lumMod val="50000"/>
                                </a:schemeClr>
                              </a:solidFill>
                              <a:latin typeface="Cambria Math"/>
                              <a:ea typeface="Cambria Math"/>
                              <a:cs typeface="Arial" pitchFamily="34" charset="0"/>
                            </a:rPr>
                            <m:t>+9</m:t>
                          </m:r>
                        </m:e>
                      </m:d>
                    </m:oMath>
                  </m:oMathPara>
                </a14:m>
                <a:endParaRPr lang="en-US" sz="2000" b="0" dirty="0" smtClean="0">
                  <a:solidFill>
                    <a:schemeClr val="accent1">
                      <a:lumMod val="50000"/>
                    </a:schemeClr>
                  </a:solidFill>
                  <a:latin typeface="Arial" pitchFamily="34" charset="0"/>
                  <a:ea typeface="Cambria Math"/>
                  <a:cs typeface="Arial" pitchFamily="34" charset="0"/>
                </a:endParaRPr>
              </a:p>
              <a:p>
                <a:endParaRPr lang="en-US" sz="2400" dirty="0" smtClean="0">
                  <a:solidFill>
                    <a:schemeClr val="accent1">
                      <a:lumMod val="50000"/>
                    </a:schemeClr>
                  </a:solidFill>
                  <a:latin typeface="Arial" pitchFamily="34" charset="0"/>
                  <a:cs typeface="Arial" pitchFamily="34" charset="0"/>
                </a:endParaRPr>
              </a:p>
              <a:p>
                <a:pPr/>
                <a14:m>
                  <m:oMathPara xmlns:m="http://schemas.openxmlformats.org/officeDocument/2006/math">
                    <m:oMathParaPr>
                      <m:jc m:val="centerGroup"/>
                    </m:oMathParaPr>
                    <m:oMath xmlns:m="http://schemas.openxmlformats.org/officeDocument/2006/math">
                      <m:f>
                        <m:fPr>
                          <m:ctrlPr>
                            <a:rPr lang="en-US" sz="2000" b="0" i="1" smtClean="0">
                              <a:solidFill>
                                <a:schemeClr val="accent1">
                                  <a:lumMod val="50000"/>
                                </a:schemeClr>
                              </a:solidFill>
                              <a:latin typeface="Cambria Math" panose="02040503050406030204" pitchFamily="18" charset="0"/>
                              <a:cs typeface="Arial" pitchFamily="34" charset="0"/>
                            </a:rPr>
                          </m:ctrlPr>
                        </m:fPr>
                        <m:num>
                          <m:r>
                            <a:rPr lang="en-US" sz="2000" i="1" smtClean="0">
                              <a:solidFill>
                                <a:schemeClr val="accent1">
                                  <a:lumMod val="50000"/>
                                </a:schemeClr>
                              </a:solidFill>
                              <a:latin typeface="Cambria Math"/>
                              <a:cs typeface="Arial" pitchFamily="34" charset="0"/>
                            </a:rPr>
                            <m:t>ⅆ</m:t>
                          </m:r>
                          <m:r>
                            <a:rPr lang="en-US" sz="2000" i="1" smtClean="0">
                              <a:solidFill>
                                <a:schemeClr val="accent1">
                                  <a:lumMod val="50000"/>
                                </a:schemeClr>
                              </a:solidFill>
                              <a:latin typeface="Cambria Math"/>
                              <a:cs typeface="Arial" pitchFamily="34" charset="0"/>
                            </a:rPr>
                            <m:t>𝑦</m:t>
                          </m:r>
                        </m:num>
                        <m:den>
                          <m:r>
                            <a:rPr lang="en-US" sz="2000" b="0" i="1" smtClean="0">
                              <a:solidFill>
                                <a:schemeClr val="accent1">
                                  <a:lumMod val="50000"/>
                                </a:schemeClr>
                              </a:solidFill>
                              <a:latin typeface="Cambria Math"/>
                              <a:cs typeface="Arial" pitchFamily="34" charset="0"/>
                            </a:rPr>
                            <m:t>ⅆ</m:t>
                          </m:r>
                          <m:r>
                            <a:rPr lang="en-US" sz="2000" b="0" i="1" smtClean="0">
                              <a:solidFill>
                                <a:schemeClr val="accent1">
                                  <a:lumMod val="50000"/>
                                </a:schemeClr>
                              </a:solidFill>
                              <a:latin typeface="Cambria Math"/>
                              <a:cs typeface="Arial" pitchFamily="34" charset="0"/>
                            </a:rPr>
                            <m:t>𝑥</m:t>
                          </m:r>
                        </m:den>
                      </m:f>
                      <m:r>
                        <a:rPr lang="en-US" sz="2000" b="0" i="1" smtClean="0">
                          <a:solidFill>
                            <a:schemeClr val="accent1">
                              <a:lumMod val="50000"/>
                            </a:schemeClr>
                          </a:solidFill>
                          <a:latin typeface="Cambria Math"/>
                          <a:cs typeface="Arial" pitchFamily="34" charset="0"/>
                        </a:rPr>
                        <m:t>=</m:t>
                      </m:r>
                      <m:f>
                        <m:fPr>
                          <m:ctrlPr>
                            <a:rPr lang="en-US" sz="2000" b="0" i="1" smtClean="0">
                              <a:solidFill>
                                <a:schemeClr val="accent1">
                                  <a:lumMod val="50000"/>
                                </a:schemeClr>
                              </a:solidFill>
                              <a:latin typeface="Cambria Math" panose="02040503050406030204" pitchFamily="18" charset="0"/>
                              <a:cs typeface="Arial" pitchFamily="34" charset="0"/>
                            </a:rPr>
                          </m:ctrlPr>
                        </m:fPr>
                        <m:num>
                          <m:r>
                            <a:rPr lang="en-US" sz="2000" b="0" i="1" smtClean="0">
                              <a:solidFill>
                                <a:schemeClr val="accent1">
                                  <a:lumMod val="50000"/>
                                </a:schemeClr>
                              </a:solidFill>
                              <a:latin typeface="Cambria Math"/>
                              <a:cs typeface="Arial" pitchFamily="34" charset="0"/>
                            </a:rPr>
                            <m:t>1</m:t>
                          </m:r>
                        </m:num>
                        <m:den>
                          <m:r>
                            <a:rPr lang="en-US" sz="2000" b="0" i="1" smtClean="0">
                              <a:solidFill>
                                <a:schemeClr val="accent1">
                                  <a:lumMod val="50000"/>
                                </a:schemeClr>
                              </a:solidFill>
                              <a:latin typeface="Cambria Math"/>
                              <a:cs typeface="Arial" pitchFamily="34" charset="0"/>
                            </a:rPr>
                            <m:t>2</m:t>
                          </m:r>
                        </m:den>
                      </m:f>
                      <m:r>
                        <a:rPr lang="en-US" sz="2000" b="0" i="1" smtClean="0">
                          <a:solidFill>
                            <a:schemeClr val="accent1">
                              <a:lumMod val="50000"/>
                            </a:schemeClr>
                          </a:solidFill>
                          <a:latin typeface="Cambria Math"/>
                          <a:ea typeface="Cambria Math"/>
                          <a:cs typeface="Arial" pitchFamily="34" charset="0"/>
                        </a:rPr>
                        <m:t>∙(</m:t>
                      </m:r>
                      <m:sSup>
                        <m:sSupPr>
                          <m:ctrlPr>
                            <a:rPr lang="en-US" sz="2000" b="0" i="1" smtClean="0">
                              <a:solidFill>
                                <a:schemeClr val="accent1">
                                  <a:lumMod val="50000"/>
                                </a:schemeClr>
                              </a:solidFill>
                              <a:latin typeface="Cambria Math" panose="02040503050406030204" pitchFamily="18" charset="0"/>
                              <a:ea typeface="Cambria Math"/>
                              <a:cs typeface="Arial" pitchFamily="34" charset="0"/>
                            </a:rPr>
                          </m:ctrlPr>
                        </m:sSupPr>
                        <m:e>
                          <m:r>
                            <a:rPr lang="en-US" sz="2000" b="0" i="1" smtClean="0">
                              <a:solidFill>
                                <a:schemeClr val="accent1">
                                  <a:lumMod val="50000"/>
                                </a:schemeClr>
                              </a:solidFill>
                              <a:latin typeface="Cambria Math"/>
                              <a:ea typeface="Cambria Math"/>
                              <a:cs typeface="Arial" pitchFamily="34" charset="0"/>
                            </a:rPr>
                            <m:t>𝑥</m:t>
                          </m:r>
                        </m:e>
                        <m:sup>
                          <m:r>
                            <a:rPr lang="en-US" sz="2000" b="0" i="1" smtClean="0">
                              <a:solidFill>
                                <a:schemeClr val="accent1">
                                  <a:lumMod val="50000"/>
                                </a:schemeClr>
                              </a:solidFill>
                              <a:latin typeface="Cambria Math"/>
                              <a:ea typeface="Cambria Math"/>
                              <a:cs typeface="Arial" pitchFamily="34" charset="0"/>
                            </a:rPr>
                            <m:t>2</m:t>
                          </m:r>
                        </m:sup>
                      </m:sSup>
                      <m:r>
                        <a:rPr lang="en-US" sz="2000" b="0" i="1" smtClean="0">
                          <a:solidFill>
                            <a:schemeClr val="accent1">
                              <a:lumMod val="50000"/>
                            </a:schemeClr>
                          </a:solidFill>
                          <a:latin typeface="Cambria Math"/>
                          <a:ea typeface="Cambria Math"/>
                          <a:cs typeface="Arial" pitchFamily="34" charset="0"/>
                        </a:rPr>
                        <m:t>−4</m:t>
                      </m:r>
                      <m:r>
                        <a:rPr lang="en-US" sz="2000" b="0" i="1" smtClean="0">
                          <a:solidFill>
                            <a:schemeClr val="accent1">
                              <a:lumMod val="50000"/>
                            </a:schemeClr>
                          </a:solidFill>
                          <a:latin typeface="Cambria Math"/>
                          <a:ea typeface="Cambria Math"/>
                          <a:cs typeface="Arial" pitchFamily="34" charset="0"/>
                        </a:rPr>
                        <m:t>𝑥</m:t>
                      </m:r>
                      <m:r>
                        <a:rPr lang="en-US" sz="2000" b="0" i="1" smtClean="0">
                          <a:solidFill>
                            <a:schemeClr val="accent1">
                              <a:lumMod val="50000"/>
                            </a:schemeClr>
                          </a:solidFill>
                          <a:latin typeface="Cambria Math"/>
                          <a:ea typeface="Cambria Math"/>
                          <a:cs typeface="Arial" pitchFamily="34" charset="0"/>
                        </a:rPr>
                        <m:t>+3)</m:t>
                      </m:r>
                    </m:oMath>
                  </m:oMathPara>
                </a14:m>
                <a:endParaRPr lang="en-US" sz="2000" dirty="0">
                  <a:solidFill>
                    <a:schemeClr val="accent1">
                      <a:lumMod val="50000"/>
                    </a:schemeClr>
                  </a:solidFill>
                  <a:latin typeface="Arial" pitchFamily="34" charset="0"/>
                  <a:cs typeface="Arial" pitchFamily="34" charset="0"/>
                </a:endParaRPr>
              </a:p>
              <a:p>
                <a:endParaRPr lang="en-US" sz="2400" dirty="0" smtClean="0">
                  <a:solidFill>
                    <a:schemeClr val="accent1">
                      <a:lumMod val="50000"/>
                    </a:schemeClr>
                  </a:solidFill>
                  <a:latin typeface="Arial" pitchFamily="34" charset="0"/>
                  <a:cs typeface="Arial" pitchFamily="34" charset="0"/>
                </a:endParaRPr>
              </a:p>
              <a:p>
                <a:pPr/>
                <a14:m>
                  <m:oMathPara xmlns:m="http://schemas.openxmlformats.org/officeDocument/2006/math">
                    <m:oMathParaPr>
                      <m:jc m:val="centerGroup"/>
                    </m:oMathParaPr>
                    <m:oMath xmlns:m="http://schemas.openxmlformats.org/officeDocument/2006/math">
                      <m:f>
                        <m:fPr>
                          <m:ctrlPr>
                            <a:rPr lang="en-US" sz="2000" b="0" i="1" smtClean="0">
                              <a:solidFill>
                                <a:schemeClr val="accent1">
                                  <a:lumMod val="50000"/>
                                </a:schemeClr>
                              </a:solidFill>
                              <a:latin typeface="Cambria Math" panose="02040503050406030204" pitchFamily="18" charset="0"/>
                              <a:cs typeface="Arial" pitchFamily="34" charset="0"/>
                            </a:rPr>
                          </m:ctrlPr>
                        </m:fPr>
                        <m:num>
                          <m:r>
                            <a:rPr lang="en-US" sz="2000" i="1" smtClean="0">
                              <a:solidFill>
                                <a:schemeClr val="accent1">
                                  <a:lumMod val="50000"/>
                                </a:schemeClr>
                              </a:solidFill>
                              <a:latin typeface="Cambria Math"/>
                              <a:cs typeface="Arial" pitchFamily="34" charset="0"/>
                            </a:rPr>
                            <m:t>ⅆ</m:t>
                          </m:r>
                          <m:r>
                            <a:rPr lang="en-US" sz="2000" i="1" smtClean="0">
                              <a:solidFill>
                                <a:schemeClr val="accent1">
                                  <a:lumMod val="50000"/>
                                </a:schemeClr>
                              </a:solidFill>
                              <a:latin typeface="Cambria Math"/>
                              <a:cs typeface="Arial" pitchFamily="34" charset="0"/>
                            </a:rPr>
                            <m:t>𝑦</m:t>
                          </m:r>
                        </m:num>
                        <m:den>
                          <m:r>
                            <a:rPr lang="en-US" sz="2000" b="0" i="1" smtClean="0">
                              <a:solidFill>
                                <a:schemeClr val="accent1">
                                  <a:lumMod val="50000"/>
                                </a:schemeClr>
                              </a:solidFill>
                              <a:latin typeface="Cambria Math"/>
                              <a:cs typeface="Arial" pitchFamily="34" charset="0"/>
                            </a:rPr>
                            <m:t>ⅆ</m:t>
                          </m:r>
                          <m:r>
                            <a:rPr lang="en-US" sz="2000" b="0" i="1" smtClean="0">
                              <a:solidFill>
                                <a:schemeClr val="accent1">
                                  <a:lumMod val="50000"/>
                                </a:schemeClr>
                              </a:solidFill>
                              <a:latin typeface="Cambria Math"/>
                              <a:cs typeface="Arial" pitchFamily="34" charset="0"/>
                            </a:rPr>
                            <m:t>𝑥</m:t>
                          </m:r>
                        </m:den>
                      </m:f>
                      <m:r>
                        <a:rPr lang="en-US" sz="2000" b="0" i="1" smtClean="0">
                          <a:solidFill>
                            <a:schemeClr val="accent1">
                              <a:lumMod val="50000"/>
                            </a:schemeClr>
                          </a:solidFill>
                          <a:latin typeface="Cambria Math"/>
                          <a:cs typeface="Arial" pitchFamily="34" charset="0"/>
                        </a:rPr>
                        <m:t>=</m:t>
                      </m:r>
                      <m:f>
                        <m:fPr>
                          <m:ctrlPr>
                            <a:rPr lang="en-US" sz="2000" b="0" i="1" smtClean="0">
                              <a:solidFill>
                                <a:schemeClr val="accent1">
                                  <a:lumMod val="50000"/>
                                </a:schemeClr>
                              </a:solidFill>
                              <a:latin typeface="Cambria Math" panose="02040503050406030204" pitchFamily="18" charset="0"/>
                              <a:cs typeface="Arial" pitchFamily="34" charset="0"/>
                            </a:rPr>
                          </m:ctrlPr>
                        </m:fPr>
                        <m:num>
                          <m:r>
                            <a:rPr lang="en-US" sz="2000" b="0" i="1" smtClean="0">
                              <a:solidFill>
                                <a:schemeClr val="accent1">
                                  <a:lumMod val="50000"/>
                                </a:schemeClr>
                              </a:solidFill>
                              <a:latin typeface="Cambria Math"/>
                              <a:cs typeface="Arial" pitchFamily="34" charset="0"/>
                            </a:rPr>
                            <m:t>1</m:t>
                          </m:r>
                        </m:num>
                        <m:den>
                          <m:r>
                            <a:rPr lang="en-US" sz="2000" b="0" i="1" smtClean="0">
                              <a:solidFill>
                                <a:schemeClr val="accent1">
                                  <a:lumMod val="50000"/>
                                </a:schemeClr>
                              </a:solidFill>
                              <a:latin typeface="Cambria Math"/>
                              <a:cs typeface="Arial" pitchFamily="34" charset="0"/>
                            </a:rPr>
                            <m:t>2</m:t>
                          </m:r>
                        </m:den>
                      </m:f>
                      <m:r>
                        <a:rPr lang="en-US" sz="2000" b="0" i="1" smtClean="0">
                          <a:solidFill>
                            <a:schemeClr val="accent1">
                              <a:lumMod val="50000"/>
                            </a:schemeClr>
                          </a:solidFill>
                          <a:latin typeface="Cambria Math"/>
                          <a:ea typeface="Cambria Math"/>
                          <a:cs typeface="Arial" pitchFamily="34" charset="0"/>
                        </a:rPr>
                        <m:t>∙</m:t>
                      </m:r>
                      <m:d>
                        <m:dPr>
                          <m:ctrlPr>
                            <a:rPr lang="en-US" sz="2000" b="0" i="1" smtClean="0">
                              <a:solidFill>
                                <a:schemeClr val="accent1">
                                  <a:lumMod val="50000"/>
                                </a:schemeClr>
                              </a:solidFill>
                              <a:latin typeface="Cambria Math" panose="02040503050406030204" pitchFamily="18" charset="0"/>
                              <a:ea typeface="Cambria Math"/>
                              <a:cs typeface="Arial" pitchFamily="34" charset="0"/>
                            </a:rPr>
                          </m:ctrlPr>
                        </m:dPr>
                        <m:e>
                          <m:r>
                            <a:rPr lang="en-US" sz="2000" b="0" i="1" smtClean="0">
                              <a:solidFill>
                                <a:schemeClr val="accent1">
                                  <a:lumMod val="50000"/>
                                </a:schemeClr>
                              </a:solidFill>
                              <a:latin typeface="Cambria Math"/>
                              <a:ea typeface="Cambria Math"/>
                              <a:cs typeface="Arial" pitchFamily="34" charset="0"/>
                            </a:rPr>
                            <m:t>𝑥</m:t>
                          </m:r>
                          <m:r>
                            <a:rPr lang="en-US" sz="2000" b="0" i="1" smtClean="0">
                              <a:solidFill>
                                <a:schemeClr val="accent1">
                                  <a:lumMod val="50000"/>
                                </a:schemeClr>
                              </a:solidFill>
                              <a:latin typeface="Cambria Math"/>
                              <a:ea typeface="Cambria Math"/>
                              <a:cs typeface="Arial" pitchFamily="34" charset="0"/>
                            </a:rPr>
                            <m:t>−3</m:t>
                          </m:r>
                        </m:e>
                      </m:d>
                      <m:d>
                        <m:dPr>
                          <m:ctrlPr>
                            <a:rPr lang="en-US" sz="2000" b="0" i="1" smtClean="0">
                              <a:solidFill>
                                <a:schemeClr val="accent1">
                                  <a:lumMod val="50000"/>
                                </a:schemeClr>
                              </a:solidFill>
                              <a:latin typeface="Cambria Math" panose="02040503050406030204" pitchFamily="18" charset="0"/>
                              <a:ea typeface="Cambria Math"/>
                              <a:cs typeface="Arial" pitchFamily="34" charset="0"/>
                            </a:rPr>
                          </m:ctrlPr>
                        </m:dPr>
                        <m:e>
                          <m:r>
                            <a:rPr lang="en-US" sz="2000" b="0" i="1" smtClean="0">
                              <a:solidFill>
                                <a:schemeClr val="accent1">
                                  <a:lumMod val="50000"/>
                                </a:schemeClr>
                              </a:solidFill>
                              <a:latin typeface="Cambria Math"/>
                              <a:ea typeface="Cambria Math"/>
                              <a:cs typeface="Arial" pitchFamily="34" charset="0"/>
                            </a:rPr>
                            <m:t>𝑥</m:t>
                          </m:r>
                          <m:r>
                            <a:rPr lang="en-US" sz="2000" b="0" i="1" smtClean="0">
                              <a:solidFill>
                                <a:schemeClr val="accent1">
                                  <a:lumMod val="50000"/>
                                </a:schemeClr>
                              </a:solidFill>
                              <a:latin typeface="Cambria Math"/>
                              <a:ea typeface="Cambria Math"/>
                              <a:cs typeface="Arial" pitchFamily="34" charset="0"/>
                            </a:rPr>
                            <m:t>−1</m:t>
                          </m:r>
                        </m:e>
                      </m:d>
                      <m:r>
                        <a:rPr lang="en-US" sz="2000" b="0" i="1" smtClean="0">
                          <a:solidFill>
                            <a:schemeClr val="accent1">
                              <a:lumMod val="50000"/>
                            </a:schemeClr>
                          </a:solidFill>
                          <a:latin typeface="Cambria Math"/>
                          <a:ea typeface="Cambria Math"/>
                          <a:cs typeface="Arial" pitchFamily="34" charset="0"/>
                        </a:rPr>
                        <m:t>=0</m:t>
                      </m:r>
                    </m:oMath>
                  </m:oMathPara>
                </a14:m>
                <a:endParaRPr lang="en-US" sz="2000" dirty="0">
                  <a:solidFill>
                    <a:schemeClr val="accent1">
                      <a:lumMod val="50000"/>
                    </a:schemeClr>
                  </a:solidFill>
                  <a:latin typeface="Arial" pitchFamily="34" charset="0"/>
                  <a:cs typeface="Arial" pitchFamily="34" charset="0"/>
                </a:endParaRPr>
              </a:p>
              <a:p>
                <a:endParaRPr lang="en-US" sz="2400" dirty="0">
                  <a:solidFill>
                    <a:schemeClr val="accent1">
                      <a:lumMod val="50000"/>
                    </a:schemeClr>
                  </a:solidFill>
                  <a:latin typeface="Arial" pitchFamily="34" charset="0"/>
                  <a:cs typeface="Arial" pitchFamily="34" charset="0"/>
                </a:endParaRPr>
              </a:p>
              <a:p>
                <a:endParaRPr lang="en-US" sz="2000" dirty="0" smtClean="0">
                  <a:solidFill>
                    <a:schemeClr val="accent1">
                      <a:lumMod val="50000"/>
                    </a:schemeClr>
                  </a:solidFill>
                  <a:latin typeface="Arial" pitchFamily="34" charset="0"/>
                  <a:cs typeface="Arial" pitchFamily="34" charset="0"/>
                </a:endParaRPr>
              </a:p>
              <a:p>
                <a:r>
                  <a:rPr lang="en-US" sz="2000" dirty="0" smtClean="0">
                    <a:solidFill>
                      <a:schemeClr val="accent1">
                        <a:lumMod val="50000"/>
                      </a:schemeClr>
                    </a:solidFill>
                    <a:latin typeface="Arial" pitchFamily="34" charset="0"/>
                    <a:cs typeface="Arial" pitchFamily="34" charset="0"/>
                  </a:rPr>
                  <a:t>Possible min, max:  x = 1, 3</a:t>
                </a:r>
              </a:p>
              <a:p>
                <a:endParaRPr lang="en-US" sz="2400" dirty="0">
                  <a:solidFill>
                    <a:schemeClr val="accent1">
                      <a:lumMod val="50000"/>
                    </a:schemeClr>
                  </a:solidFill>
                  <a:latin typeface="Arial" pitchFamily="34" charset="0"/>
                  <a:cs typeface="Arial"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39875" y="1654219"/>
                <a:ext cx="3746325" cy="5009064"/>
              </a:xfrm>
              <a:prstGeom prst="rect">
                <a:avLst/>
              </a:prstGeom>
              <a:blipFill rotWithShape="1">
                <a:blip r:embed="rId4"/>
                <a:stretch>
                  <a:fillRect l="-17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4566781" y="4630492"/>
                <a:ext cx="4247367" cy="2433230"/>
              </a:xfrm>
              <a:prstGeom prst="rect">
                <a:avLst/>
              </a:prstGeom>
              <a:noFill/>
            </p:spPr>
            <p:txBody>
              <a:bodyPr wrap="square" rtlCol="0">
                <a:spAutoFit/>
              </a:bodyPr>
              <a:lstStyle/>
              <a:p>
                <a:pPr algn="ctr"/>
                <a:r>
                  <a:rPr lang="en-US" sz="2000" u="sng" dirty="0" smtClean="0">
                    <a:solidFill>
                      <a:schemeClr val="accent1">
                        <a:lumMod val="50000"/>
                      </a:schemeClr>
                    </a:solidFill>
                    <a:latin typeface="Arial" pitchFamily="34" charset="0"/>
                    <a:cs typeface="Arial" pitchFamily="34" charset="0"/>
                  </a:rPr>
                  <a:t>2</a:t>
                </a:r>
                <a:r>
                  <a:rPr lang="en-US" sz="2000" u="sng" baseline="30000" dirty="0" smtClean="0">
                    <a:solidFill>
                      <a:schemeClr val="accent1">
                        <a:lumMod val="50000"/>
                      </a:schemeClr>
                    </a:solidFill>
                    <a:latin typeface="Arial" pitchFamily="34" charset="0"/>
                    <a:cs typeface="Arial" pitchFamily="34" charset="0"/>
                  </a:rPr>
                  <a:t>nd</a:t>
                </a:r>
                <a:r>
                  <a:rPr lang="en-US" sz="2000" u="sng" dirty="0" smtClean="0">
                    <a:solidFill>
                      <a:schemeClr val="accent1">
                        <a:lumMod val="50000"/>
                      </a:schemeClr>
                    </a:solidFill>
                    <a:latin typeface="Arial" pitchFamily="34" charset="0"/>
                    <a:cs typeface="Arial" pitchFamily="34" charset="0"/>
                  </a:rPr>
                  <a:t> Derivative Test</a:t>
                </a:r>
                <a:r>
                  <a:rPr lang="en-US" sz="2000" dirty="0" smtClean="0">
                    <a:solidFill>
                      <a:schemeClr val="accent1">
                        <a:lumMod val="50000"/>
                      </a:schemeClr>
                    </a:solidFill>
                    <a:latin typeface="Arial" pitchFamily="34" charset="0"/>
                    <a:cs typeface="Arial" pitchFamily="34" charset="0"/>
                  </a:rPr>
                  <a:t>:</a:t>
                </a:r>
              </a:p>
              <a:p>
                <a:pPr algn="ctr"/>
                <a:endParaRPr lang="en-US" sz="2000" dirty="0" smtClean="0">
                  <a:solidFill>
                    <a:schemeClr val="accent2">
                      <a:lumMod val="50000"/>
                    </a:schemeClr>
                  </a:solidFill>
                  <a:latin typeface="Arial" pitchFamily="34" charset="0"/>
                  <a:cs typeface="Arial" pitchFamily="34" charset="0"/>
                </a:endParaRPr>
              </a:p>
              <a:p>
                <a:pPr/>
                <a14:m>
                  <m:oMathPara xmlns:m="http://schemas.openxmlformats.org/officeDocument/2006/math">
                    <m:oMathParaPr>
                      <m:jc m:val="centerGroup"/>
                    </m:oMathParaPr>
                    <m:oMath xmlns:m="http://schemas.openxmlformats.org/officeDocument/2006/math">
                      <m:f>
                        <m:fPr>
                          <m:ctrlPr>
                            <a:rPr lang="en-US" i="1">
                              <a:solidFill>
                                <a:schemeClr val="accent1">
                                  <a:lumMod val="50000"/>
                                </a:schemeClr>
                              </a:solidFill>
                              <a:latin typeface="Cambria Math" panose="02040503050406030204" pitchFamily="18" charset="0"/>
                              <a:cs typeface="Arial" pitchFamily="34" charset="0"/>
                            </a:rPr>
                          </m:ctrlPr>
                        </m:fPr>
                        <m:num>
                          <m:sSup>
                            <m:sSupPr>
                              <m:ctrlPr>
                                <a:rPr lang="en-US" i="1">
                                  <a:solidFill>
                                    <a:schemeClr val="accent1">
                                      <a:lumMod val="50000"/>
                                    </a:schemeClr>
                                  </a:solidFill>
                                  <a:latin typeface="Cambria Math" panose="02040503050406030204" pitchFamily="18" charset="0"/>
                                  <a:cs typeface="Arial" pitchFamily="34" charset="0"/>
                                </a:rPr>
                              </m:ctrlPr>
                            </m:sSupPr>
                            <m:e>
                              <m:r>
                                <a:rPr lang="en-US" i="1">
                                  <a:solidFill>
                                    <a:schemeClr val="accent1">
                                      <a:lumMod val="50000"/>
                                    </a:schemeClr>
                                  </a:solidFill>
                                  <a:latin typeface="Cambria Math"/>
                                  <a:cs typeface="Arial" pitchFamily="34" charset="0"/>
                                </a:rPr>
                                <m:t>𝑑</m:t>
                              </m:r>
                            </m:e>
                            <m:sup>
                              <m:r>
                                <a:rPr lang="en-US" i="1">
                                  <a:solidFill>
                                    <a:schemeClr val="accent1">
                                      <a:lumMod val="50000"/>
                                    </a:schemeClr>
                                  </a:solidFill>
                                  <a:latin typeface="Cambria Math"/>
                                  <a:cs typeface="Arial" pitchFamily="34" charset="0"/>
                                </a:rPr>
                                <m:t>2</m:t>
                              </m:r>
                            </m:sup>
                          </m:sSup>
                          <m:r>
                            <a:rPr lang="en-US" i="1">
                              <a:solidFill>
                                <a:schemeClr val="accent1">
                                  <a:lumMod val="50000"/>
                                </a:schemeClr>
                              </a:solidFill>
                              <a:latin typeface="Cambria Math"/>
                              <a:cs typeface="Arial" pitchFamily="34" charset="0"/>
                            </a:rPr>
                            <m:t>𝑦</m:t>
                          </m:r>
                        </m:num>
                        <m:den>
                          <m:r>
                            <a:rPr lang="en-US" i="1">
                              <a:solidFill>
                                <a:schemeClr val="accent1">
                                  <a:lumMod val="50000"/>
                                </a:schemeClr>
                              </a:solidFill>
                              <a:latin typeface="Cambria Math"/>
                              <a:cs typeface="Arial" pitchFamily="34" charset="0"/>
                            </a:rPr>
                            <m:t>𝑑</m:t>
                          </m:r>
                          <m:sSup>
                            <m:sSupPr>
                              <m:ctrlPr>
                                <a:rPr lang="en-US" i="1">
                                  <a:solidFill>
                                    <a:schemeClr val="accent1">
                                      <a:lumMod val="50000"/>
                                    </a:schemeClr>
                                  </a:solidFill>
                                  <a:latin typeface="Cambria Math" panose="02040503050406030204" pitchFamily="18" charset="0"/>
                                  <a:cs typeface="Arial" pitchFamily="34" charset="0"/>
                                </a:rPr>
                              </m:ctrlPr>
                            </m:sSupPr>
                            <m:e>
                              <m:r>
                                <a:rPr lang="en-US" i="1">
                                  <a:solidFill>
                                    <a:schemeClr val="accent1">
                                      <a:lumMod val="50000"/>
                                    </a:schemeClr>
                                  </a:solidFill>
                                  <a:latin typeface="Cambria Math"/>
                                  <a:cs typeface="Arial" pitchFamily="34" charset="0"/>
                                </a:rPr>
                                <m:t>𝑥</m:t>
                              </m:r>
                            </m:e>
                            <m:sup>
                              <m:r>
                                <a:rPr lang="en-US" i="1">
                                  <a:solidFill>
                                    <a:schemeClr val="accent1">
                                      <a:lumMod val="50000"/>
                                    </a:schemeClr>
                                  </a:solidFill>
                                  <a:latin typeface="Cambria Math"/>
                                  <a:cs typeface="Arial" pitchFamily="34" charset="0"/>
                                </a:rPr>
                                <m:t>2</m:t>
                              </m:r>
                            </m:sup>
                          </m:sSup>
                        </m:den>
                      </m:f>
                      <m:r>
                        <a:rPr lang="en-US" i="1">
                          <a:solidFill>
                            <a:schemeClr val="accent1">
                              <a:lumMod val="50000"/>
                            </a:schemeClr>
                          </a:solidFill>
                          <a:latin typeface="Cambria Math"/>
                          <a:cs typeface="Arial" pitchFamily="34" charset="0"/>
                        </a:rPr>
                        <m:t>=</m:t>
                      </m:r>
                      <m:f>
                        <m:fPr>
                          <m:ctrlPr>
                            <a:rPr lang="en-US" i="1">
                              <a:solidFill>
                                <a:schemeClr val="accent1">
                                  <a:lumMod val="50000"/>
                                </a:schemeClr>
                              </a:solidFill>
                              <a:latin typeface="Cambria Math" panose="02040503050406030204" pitchFamily="18" charset="0"/>
                              <a:cs typeface="Arial" pitchFamily="34" charset="0"/>
                            </a:rPr>
                          </m:ctrlPr>
                        </m:fPr>
                        <m:num>
                          <m:r>
                            <a:rPr lang="en-US" i="1">
                              <a:solidFill>
                                <a:schemeClr val="accent1">
                                  <a:lumMod val="50000"/>
                                </a:schemeClr>
                              </a:solidFill>
                              <a:latin typeface="Cambria Math"/>
                              <a:cs typeface="Arial" pitchFamily="34" charset="0"/>
                            </a:rPr>
                            <m:t>1</m:t>
                          </m:r>
                        </m:num>
                        <m:den>
                          <m:r>
                            <a:rPr lang="en-US" i="1">
                              <a:solidFill>
                                <a:schemeClr val="accent1">
                                  <a:lumMod val="50000"/>
                                </a:schemeClr>
                              </a:solidFill>
                              <a:latin typeface="Cambria Math"/>
                              <a:cs typeface="Arial" pitchFamily="34" charset="0"/>
                            </a:rPr>
                            <m:t>2</m:t>
                          </m:r>
                        </m:den>
                      </m:f>
                      <m:r>
                        <a:rPr lang="en-US" i="1">
                          <a:solidFill>
                            <a:schemeClr val="accent1">
                              <a:lumMod val="50000"/>
                            </a:schemeClr>
                          </a:solidFill>
                          <a:latin typeface="Cambria Math"/>
                          <a:ea typeface="Cambria Math"/>
                          <a:cs typeface="Arial" pitchFamily="34" charset="0"/>
                        </a:rPr>
                        <m:t>∙(2</m:t>
                      </m:r>
                      <m:r>
                        <a:rPr lang="en-US" i="1">
                          <a:solidFill>
                            <a:schemeClr val="accent1">
                              <a:lumMod val="50000"/>
                            </a:schemeClr>
                          </a:solidFill>
                          <a:latin typeface="Cambria Math"/>
                          <a:ea typeface="Cambria Math"/>
                          <a:cs typeface="Arial" pitchFamily="34" charset="0"/>
                        </a:rPr>
                        <m:t>𝑥</m:t>
                      </m:r>
                      <m:r>
                        <a:rPr lang="en-US" i="1">
                          <a:solidFill>
                            <a:schemeClr val="accent1">
                              <a:lumMod val="50000"/>
                            </a:schemeClr>
                          </a:solidFill>
                          <a:latin typeface="Cambria Math"/>
                          <a:ea typeface="Cambria Math"/>
                          <a:cs typeface="Arial" pitchFamily="34" charset="0"/>
                        </a:rPr>
                        <m:t>−4)</m:t>
                      </m:r>
                    </m:oMath>
                  </m:oMathPara>
                </a14:m>
                <a:endParaRPr lang="en-US" dirty="0" smtClean="0">
                  <a:solidFill>
                    <a:schemeClr val="accent1">
                      <a:lumMod val="50000"/>
                    </a:schemeClr>
                  </a:solidFill>
                  <a:latin typeface="Arial" pitchFamily="34" charset="0"/>
                  <a:cs typeface="Arial" pitchFamily="34" charset="0"/>
                </a:endParaRPr>
              </a:p>
              <a:p>
                <a:endParaRPr lang="en-US" dirty="0">
                  <a:solidFill>
                    <a:schemeClr val="accent1">
                      <a:lumMod val="50000"/>
                    </a:schemeClr>
                  </a:solidFill>
                  <a:latin typeface="Arial" pitchFamily="34" charset="0"/>
                  <a:cs typeface="Arial" pitchFamily="34" charset="0"/>
                </a:endParaRPr>
              </a:p>
              <a:p>
                <a:r>
                  <a:rPr lang="en-US" sz="2000" dirty="0">
                    <a:solidFill>
                      <a:schemeClr val="accent1">
                        <a:lumMod val="50000"/>
                      </a:schemeClr>
                    </a:solidFill>
                    <a:latin typeface="Arial" pitchFamily="34" charset="0"/>
                    <a:cs typeface="Arial" pitchFamily="34" charset="0"/>
                  </a:rPr>
                  <a:t>At x = 1, d</a:t>
                </a:r>
                <a:r>
                  <a:rPr lang="en-US" sz="2000" baseline="30000" dirty="0">
                    <a:solidFill>
                      <a:schemeClr val="accent1">
                        <a:lumMod val="50000"/>
                      </a:schemeClr>
                    </a:solidFill>
                    <a:latin typeface="Arial" pitchFamily="34" charset="0"/>
                    <a:cs typeface="Arial" pitchFamily="34" charset="0"/>
                  </a:rPr>
                  <a:t>2</a:t>
                </a:r>
                <a:r>
                  <a:rPr lang="en-US" sz="2000" dirty="0">
                    <a:solidFill>
                      <a:schemeClr val="accent1">
                        <a:lumMod val="50000"/>
                      </a:schemeClr>
                    </a:solidFill>
                    <a:latin typeface="Arial" pitchFamily="34" charset="0"/>
                    <a:cs typeface="Arial" pitchFamily="34" charset="0"/>
                  </a:rPr>
                  <a:t>y/dx</a:t>
                </a:r>
                <a:r>
                  <a:rPr lang="en-US" sz="2000" baseline="30000" dirty="0">
                    <a:solidFill>
                      <a:schemeClr val="accent1">
                        <a:lumMod val="50000"/>
                      </a:schemeClr>
                    </a:solidFill>
                    <a:latin typeface="Arial" pitchFamily="34" charset="0"/>
                    <a:cs typeface="Arial" pitchFamily="34" charset="0"/>
                  </a:rPr>
                  <a:t>2</a:t>
                </a:r>
                <a:r>
                  <a:rPr lang="en-US" sz="2000" dirty="0">
                    <a:solidFill>
                      <a:schemeClr val="accent1">
                        <a:lumMod val="50000"/>
                      </a:schemeClr>
                    </a:solidFill>
                    <a:latin typeface="Arial" pitchFamily="34" charset="0"/>
                    <a:cs typeface="Arial" pitchFamily="34" charset="0"/>
                  </a:rPr>
                  <a:t> = </a:t>
                </a:r>
                <a:r>
                  <a:rPr lang="en-US" sz="2000" dirty="0">
                    <a:solidFill>
                      <a:schemeClr val="accent1">
                        <a:lumMod val="50000"/>
                      </a:schemeClr>
                    </a:solidFill>
                    <a:latin typeface="Symbol" pitchFamily="18" charset="2"/>
                    <a:cs typeface="Arial" pitchFamily="34" charset="0"/>
                  </a:rPr>
                  <a:t>-</a:t>
                </a:r>
                <a:r>
                  <a:rPr lang="en-US" sz="2000" dirty="0">
                    <a:solidFill>
                      <a:schemeClr val="accent1">
                        <a:lumMod val="50000"/>
                      </a:schemeClr>
                    </a:solidFill>
                    <a:latin typeface="Arial" pitchFamily="34" charset="0"/>
                    <a:cs typeface="Arial" pitchFamily="34" charset="0"/>
                  </a:rPr>
                  <a:t>1 local max</a:t>
                </a:r>
              </a:p>
              <a:p>
                <a:r>
                  <a:rPr lang="en-US" sz="2000" dirty="0">
                    <a:solidFill>
                      <a:schemeClr val="accent1">
                        <a:lumMod val="50000"/>
                      </a:schemeClr>
                    </a:solidFill>
                    <a:latin typeface="Arial" pitchFamily="34" charset="0"/>
                    <a:cs typeface="Arial" pitchFamily="34" charset="0"/>
                  </a:rPr>
                  <a:t>At x = 3, d</a:t>
                </a:r>
                <a:r>
                  <a:rPr lang="en-US" sz="2000" baseline="30000" dirty="0">
                    <a:solidFill>
                      <a:schemeClr val="accent1">
                        <a:lumMod val="50000"/>
                      </a:schemeClr>
                    </a:solidFill>
                    <a:latin typeface="Arial" pitchFamily="34" charset="0"/>
                    <a:cs typeface="Arial" pitchFamily="34" charset="0"/>
                  </a:rPr>
                  <a:t>2</a:t>
                </a:r>
                <a:r>
                  <a:rPr lang="en-US" sz="2000" dirty="0">
                    <a:solidFill>
                      <a:schemeClr val="accent1">
                        <a:lumMod val="50000"/>
                      </a:schemeClr>
                    </a:solidFill>
                    <a:latin typeface="Arial" pitchFamily="34" charset="0"/>
                    <a:cs typeface="Arial" pitchFamily="34" charset="0"/>
                  </a:rPr>
                  <a:t>y/dx</a:t>
                </a:r>
                <a:r>
                  <a:rPr lang="en-US" sz="2000" baseline="30000" dirty="0">
                    <a:solidFill>
                      <a:schemeClr val="accent1">
                        <a:lumMod val="50000"/>
                      </a:schemeClr>
                    </a:solidFill>
                    <a:latin typeface="Arial" pitchFamily="34" charset="0"/>
                    <a:cs typeface="Arial" pitchFamily="34" charset="0"/>
                  </a:rPr>
                  <a:t>2</a:t>
                </a:r>
                <a:r>
                  <a:rPr lang="en-US" sz="2000" dirty="0">
                    <a:solidFill>
                      <a:schemeClr val="accent1">
                        <a:lumMod val="50000"/>
                      </a:schemeClr>
                    </a:solidFill>
                    <a:latin typeface="Arial" pitchFamily="34" charset="0"/>
                    <a:cs typeface="Arial" pitchFamily="34" charset="0"/>
                  </a:rPr>
                  <a:t> =  1 local min</a:t>
                </a:r>
              </a:p>
              <a:p>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4566781" y="4630492"/>
                <a:ext cx="4247367" cy="2433230"/>
              </a:xfrm>
              <a:prstGeom prst="rect">
                <a:avLst/>
              </a:prstGeom>
              <a:blipFill rotWithShape="1">
                <a:blip r:embed="rId5"/>
                <a:stretch>
                  <a:fillRect l="-1435" t="-1003"/>
                </a:stretch>
              </a:blipFill>
            </p:spPr>
            <p:txBody>
              <a:bodyPr/>
              <a:lstStyle/>
              <a:p>
                <a:r>
                  <a:rPr lang="en-US">
                    <a:noFill/>
                  </a:rPr>
                  <a:t> </a:t>
                </a:r>
              </a:p>
            </p:txBody>
          </p:sp>
        </mc:Fallback>
      </mc:AlternateContent>
    </p:spTree>
    <p:extLst>
      <p:ext uri="{BB962C8B-B14F-4D97-AF65-F5344CB8AC3E}">
        <p14:creationId xmlns:p14="http://schemas.microsoft.com/office/powerpoint/2010/main" val="2523001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590800"/>
            <a:ext cx="7924800" cy="1362456"/>
          </a:xfrm>
        </p:spPr>
        <p:txBody>
          <a:bodyPr/>
          <a:lstStyle/>
          <a:p>
            <a:pPr algn="ctr"/>
            <a:r>
              <a:rPr lang="en-US" dirty="0" smtClean="0"/>
              <a:t>Estimating the First Derivative Numerically</a:t>
            </a:r>
            <a:endParaRPr lang="en-US" dirty="0"/>
          </a:p>
        </p:txBody>
      </p:sp>
    </p:spTree>
    <p:extLst>
      <p:ext uri="{BB962C8B-B14F-4D97-AF65-F5344CB8AC3E}">
        <p14:creationId xmlns:p14="http://schemas.microsoft.com/office/powerpoint/2010/main" val="772428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7772400" cy="1362456"/>
          </a:xfrm>
        </p:spPr>
        <p:txBody>
          <a:bodyPr/>
          <a:lstStyle/>
          <a:p>
            <a:pPr algn="ctr"/>
            <a:r>
              <a:rPr lang="en-US" dirty="0" smtClean="0"/>
              <a:t>Estimating the Second Derivative Numerically</a:t>
            </a:r>
            <a:endParaRPr lang="en-US" dirty="0"/>
          </a:p>
        </p:txBody>
      </p:sp>
    </p:spTree>
    <p:extLst>
      <p:ext uri="{BB962C8B-B14F-4D97-AF65-F5344CB8AC3E}">
        <p14:creationId xmlns:p14="http://schemas.microsoft.com/office/powerpoint/2010/main" val="13240569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pPr algn="ctr"/>
            <a:r>
              <a:rPr lang="en-US" b="1" dirty="0" smtClean="0">
                <a:solidFill>
                  <a:schemeClr val="accent3">
                    <a:lumMod val="50000"/>
                  </a:schemeClr>
                </a:solidFill>
              </a:rPr>
              <a:t>Numerical Approximation of </a:t>
            </a:r>
            <a:br>
              <a:rPr lang="en-US" b="1" dirty="0" smtClean="0">
                <a:solidFill>
                  <a:schemeClr val="accent3">
                    <a:lumMod val="50000"/>
                  </a:schemeClr>
                </a:solidFill>
              </a:rPr>
            </a:br>
            <a:r>
              <a:rPr lang="en-US" b="1" dirty="0" smtClean="0">
                <a:solidFill>
                  <a:schemeClr val="accent3">
                    <a:lumMod val="50000"/>
                  </a:schemeClr>
                </a:solidFill>
              </a:rPr>
              <a:t>2</a:t>
            </a:r>
            <a:r>
              <a:rPr lang="en-US" b="1" baseline="30000" dirty="0" smtClean="0">
                <a:solidFill>
                  <a:schemeClr val="accent3">
                    <a:lumMod val="50000"/>
                  </a:schemeClr>
                </a:solidFill>
              </a:rPr>
              <a:t>nd</a:t>
            </a:r>
            <a:r>
              <a:rPr lang="en-US" b="1" dirty="0" smtClean="0">
                <a:solidFill>
                  <a:schemeClr val="accent3">
                    <a:lumMod val="50000"/>
                  </a:schemeClr>
                </a:solidFill>
              </a:rPr>
              <a:t> Derivative </a:t>
            </a:r>
            <a:endParaRPr lang="en-US" b="1" dirty="0">
              <a:solidFill>
                <a:schemeClr val="accent3">
                  <a:lumMod val="50000"/>
                </a:schemeClr>
              </a:solidFill>
            </a:endParaRPr>
          </a:p>
        </p:txBody>
      </p:sp>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112" tIns="914112" rIns="914112" bIns="914112" numCol="1" anchor="ctr" anchorCtr="0" compatLnSpc="1">
            <a:prstTxWarp prst="textNoShape">
              <a:avLst/>
            </a:prstTxWarp>
            <a:spAutoFit/>
          </a:bodyPr>
          <a:lstStyle/>
          <a:p>
            <a:endParaRPr lang="en-US" dirty="0"/>
          </a:p>
        </p:txBody>
      </p:sp>
      <p:sp>
        <p:nvSpPr>
          <p:cNvPr id="47107" name="Rectangle 3"/>
          <p:cNvSpPr>
            <a:spLocks noChangeArrowheads="1"/>
          </p:cNvSpPr>
          <p:nvPr/>
        </p:nvSpPr>
        <p:spPr bwMode="auto">
          <a:xfrm>
            <a:off x="0" y="1352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710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112" tIns="914112" rIns="914112" bIns="914112" numCol="1" anchor="ctr" anchorCtr="0" compatLnSpc="1">
            <a:prstTxWarp prst="textNoShape">
              <a:avLst/>
            </a:prstTxWarp>
            <a:spAutoFit/>
          </a:bodyPr>
          <a:lstStyle/>
          <a:p>
            <a:endParaRPr lang="en-US" dirty="0"/>
          </a:p>
        </p:txBody>
      </p:sp>
      <p:sp>
        <p:nvSpPr>
          <p:cNvPr id="47110" name="Rectangle 6"/>
          <p:cNvSpPr>
            <a:spLocks noChangeArrowheads="1"/>
          </p:cNvSpPr>
          <p:nvPr/>
        </p:nvSpPr>
        <p:spPr bwMode="auto">
          <a:xfrm>
            <a:off x="0" y="1352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3" name="TextBox 2"/>
              <p:cNvSpPr txBox="1"/>
              <p:nvPr/>
            </p:nvSpPr>
            <p:spPr>
              <a:xfrm>
                <a:off x="609600" y="2286000"/>
                <a:ext cx="7505700" cy="129785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sz="2800" b="0" i="1" smtClean="0">
                              <a:solidFill>
                                <a:schemeClr val="accent1">
                                  <a:lumMod val="50000"/>
                                </a:schemeClr>
                              </a:solidFill>
                              <a:latin typeface="Cambria Math" panose="02040503050406030204" pitchFamily="18" charset="0"/>
                            </a:rPr>
                          </m:ctrlPr>
                        </m:sSupPr>
                        <m:e>
                          <m:r>
                            <m:rPr>
                              <m:sty m:val="p"/>
                            </m:rPr>
                            <a:rPr lang="en-US" sz="2800" b="0" i="0" smtClean="0">
                              <a:solidFill>
                                <a:schemeClr val="accent1">
                                  <a:lumMod val="50000"/>
                                </a:schemeClr>
                              </a:solidFill>
                              <a:latin typeface="Cambria Math"/>
                            </a:rPr>
                            <m:t>f</m:t>
                          </m:r>
                        </m:e>
                        <m:sup>
                          <m:r>
                            <a:rPr lang="en-US" sz="2800" b="0" i="0" smtClean="0">
                              <a:solidFill>
                                <a:schemeClr val="accent1">
                                  <a:lumMod val="50000"/>
                                </a:schemeClr>
                              </a:solidFill>
                              <a:latin typeface="Cambria Math"/>
                            </a:rPr>
                            <m:t>′′</m:t>
                          </m:r>
                        </m:sup>
                      </m:sSup>
                      <m:d>
                        <m:dPr>
                          <m:ctrlPr>
                            <a:rPr lang="en-US" sz="2800" b="0" i="1" smtClean="0">
                              <a:solidFill>
                                <a:schemeClr val="accent1">
                                  <a:lumMod val="50000"/>
                                </a:schemeClr>
                              </a:solidFill>
                              <a:latin typeface="Cambria Math" panose="02040503050406030204" pitchFamily="18" charset="0"/>
                            </a:rPr>
                          </m:ctrlPr>
                        </m:dPr>
                        <m:e>
                          <m:r>
                            <m:rPr>
                              <m:sty m:val="p"/>
                            </m:rPr>
                            <a:rPr lang="en-US" sz="2800" b="0" i="0" smtClean="0">
                              <a:solidFill>
                                <a:schemeClr val="accent1">
                                  <a:lumMod val="50000"/>
                                </a:schemeClr>
                              </a:solidFill>
                              <a:latin typeface="Cambria Math"/>
                            </a:rPr>
                            <m:t>t</m:t>
                          </m:r>
                        </m:e>
                      </m:d>
                      <m:r>
                        <a:rPr lang="en-US" sz="2800" b="0" i="0" smtClean="0">
                          <a:solidFill>
                            <a:schemeClr val="accent1">
                              <a:lumMod val="50000"/>
                            </a:schemeClr>
                          </a:solidFill>
                          <a:latin typeface="Cambria Math"/>
                        </a:rPr>
                        <m:t>=</m:t>
                      </m:r>
                      <m:func>
                        <m:funcPr>
                          <m:ctrlPr>
                            <a:rPr lang="en-US" sz="2800" b="0" i="1" smtClean="0">
                              <a:solidFill>
                                <a:schemeClr val="accent1">
                                  <a:lumMod val="50000"/>
                                </a:schemeClr>
                              </a:solidFill>
                              <a:latin typeface="Cambria Math" panose="02040503050406030204" pitchFamily="18" charset="0"/>
                            </a:rPr>
                          </m:ctrlPr>
                        </m:funcPr>
                        <m:fName>
                          <m:limLow>
                            <m:limLowPr>
                              <m:ctrlPr>
                                <a:rPr lang="en-US" sz="2800" b="0" i="1" smtClean="0">
                                  <a:solidFill>
                                    <a:schemeClr val="accent1">
                                      <a:lumMod val="50000"/>
                                    </a:schemeClr>
                                  </a:solidFill>
                                  <a:latin typeface="Cambria Math" panose="02040503050406030204" pitchFamily="18" charset="0"/>
                                </a:rPr>
                              </m:ctrlPr>
                            </m:limLowPr>
                            <m:e>
                              <m:r>
                                <m:rPr>
                                  <m:sty m:val="p"/>
                                </m:rPr>
                                <a:rPr lang="en-US" sz="2800" b="0" i="0" smtClean="0">
                                  <a:solidFill>
                                    <a:schemeClr val="accent1">
                                      <a:lumMod val="50000"/>
                                    </a:schemeClr>
                                  </a:solidFill>
                                  <a:latin typeface="Cambria Math"/>
                                </a:rPr>
                                <m:t>lim</m:t>
                              </m:r>
                            </m:e>
                            <m:lim>
                              <m:r>
                                <a:rPr lang="en-US" sz="2800" b="0" i="1" smtClean="0">
                                  <a:solidFill>
                                    <a:schemeClr val="accent1">
                                      <a:lumMod val="50000"/>
                                    </a:schemeClr>
                                  </a:solidFill>
                                  <a:latin typeface="Cambria Math"/>
                                  <a:ea typeface="Cambria Math"/>
                                </a:rPr>
                                <m:t>∆</m:t>
                              </m:r>
                              <m:r>
                                <a:rPr lang="en-US" sz="2800" b="0" i="1" smtClean="0">
                                  <a:solidFill>
                                    <a:schemeClr val="accent1">
                                      <a:lumMod val="50000"/>
                                    </a:schemeClr>
                                  </a:solidFill>
                                  <a:latin typeface="Cambria Math"/>
                                  <a:ea typeface="Cambria Math"/>
                                </a:rPr>
                                <m:t>𝑡</m:t>
                              </m:r>
                              <m:r>
                                <a:rPr lang="en-US" sz="2800" b="0" i="1" smtClean="0">
                                  <a:solidFill>
                                    <a:schemeClr val="accent1">
                                      <a:lumMod val="50000"/>
                                    </a:schemeClr>
                                  </a:solidFill>
                                  <a:latin typeface="Cambria Math"/>
                                  <a:ea typeface="Cambria Math"/>
                                </a:rPr>
                                <m:t>→0 </m:t>
                              </m:r>
                            </m:lim>
                          </m:limLow>
                        </m:fName>
                        <m:e>
                          <m:f>
                            <m:fPr>
                              <m:ctrlPr>
                                <a:rPr lang="en-US" sz="2800" i="1">
                                  <a:solidFill>
                                    <a:schemeClr val="accent1">
                                      <a:lumMod val="50000"/>
                                    </a:schemeClr>
                                  </a:solidFill>
                                  <a:latin typeface="Cambria Math" panose="02040503050406030204" pitchFamily="18" charset="0"/>
                                </a:rPr>
                              </m:ctrlPr>
                            </m:fPr>
                            <m:num>
                              <m:sSup>
                                <m:sSupPr>
                                  <m:ctrlPr>
                                    <a:rPr lang="en-US" sz="2800" i="1">
                                      <a:solidFill>
                                        <a:schemeClr val="accent1">
                                          <a:lumMod val="50000"/>
                                        </a:schemeClr>
                                      </a:solidFill>
                                      <a:latin typeface="Cambria Math" panose="02040503050406030204" pitchFamily="18" charset="0"/>
                                    </a:rPr>
                                  </m:ctrlPr>
                                </m:sSupPr>
                                <m:e>
                                  <m:r>
                                    <a:rPr lang="en-US" sz="2800" i="1">
                                      <a:solidFill>
                                        <a:schemeClr val="accent1">
                                          <a:lumMod val="50000"/>
                                        </a:schemeClr>
                                      </a:solidFill>
                                      <a:latin typeface="Cambria Math"/>
                                    </a:rPr>
                                    <m:t>𝑓</m:t>
                                  </m:r>
                                </m:e>
                                <m:sup>
                                  <m:r>
                                    <a:rPr lang="en-US" sz="2800" i="1">
                                      <a:solidFill>
                                        <a:schemeClr val="accent1">
                                          <a:lumMod val="50000"/>
                                        </a:schemeClr>
                                      </a:solidFill>
                                      <a:latin typeface="Cambria Math"/>
                                    </a:rPr>
                                    <m:t>′</m:t>
                                  </m:r>
                                </m:sup>
                              </m:sSup>
                              <m:d>
                                <m:dPr>
                                  <m:ctrlPr>
                                    <a:rPr lang="en-US" sz="2800" i="1">
                                      <a:solidFill>
                                        <a:schemeClr val="accent1">
                                          <a:lumMod val="50000"/>
                                        </a:schemeClr>
                                      </a:solidFill>
                                      <a:latin typeface="Cambria Math" panose="02040503050406030204" pitchFamily="18" charset="0"/>
                                    </a:rPr>
                                  </m:ctrlPr>
                                </m:dPr>
                                <m:e>
                                  <m:r>
                                    <a:rPr lang="en-US" sz="2800" i="1">
                                      <a:solidFill>
                                        <a:schemeClr val="accent1">
                                          <a:lumMod val="50000"/>
                                        </a:schemeClr>
                                      </a:solidFill>
                                      <a:latin typeface="Cambria Math"/>
                                    </a:rPr>
                                    <m:t>𝑡</m:t>
                                  </m:r>
                                  <m:r>
                                    <a:rPr lang="en-US" sz="2800" i="1">
                                      <a:solidFill>
                                        <a:schemeClr val="accent1">
                                          <a:lumMod val="50000"/>
                                        </a:schemeClr>
                                      </a:solidFill>
                                      <a:latin typeface="Cambria Math"/>
                                    </a:rPr>
                                    <m:t>+∆</m:t>
                                  </m:r>
                                  <m:r>
                                    <a:rPr lang="en-US" sz="2800" i="1">
                                      <a:solidFill>
                                        <a:schemeClr val="accent1">
                                          <a:lumMod val="50000"/>
                                        </a:schemeClr>
                                      </a:solidFill>
                                      <a:latin typeface="Cambria Math"/>
                                      <a:ea typeface="Cambria Math"/>
                                    </a:rPr>
                                    <m:t>𝑡</m:t>
                                  </m:r>
                                </m:e>
                              </m:d>
                              <m:r>
                                <a:rPr lang="en-US" sz="2800" i="1">
                                  <a:solidFill>
                                    <a:schemeClr val="accent1">
                                      <a:lumMod val="50000"/>
                                    </a:schemeClr>
                                  </a:solidFill>
                                  <a:latin typeface="Cambria Math"/>
                                  <a:ea typeface="Cambria Math"/>
                                </a:rPr>
                                <m:t>−</m:t>
                              </m:r>
                              <m:r>
                                <a:rPr lang="en-US" sz="2800" i="1">
                                  <a:solidFill>
                                    <a:schemeClr val="accent1">
                                      <a:lumMod val="50000"/>
                                    </a:schemeClr>
                                  </a:solidFill>
                                  <a:latin typeface="Cambria Math"/>
                                  <a:ea typeface="Cambria Math"/>
                                </a:rPr>
                                <m:t>𝑓</m:t>
                              </m:r>
                              <m:r>
                                <a:rPr lang="en-US" sz="2800" b="0" i="0" baseline="30000" smtClean="0">
                                  <a:solidFill>
                                    <a:schemeClr val="accent1">
                                      <a:lumMod val="50000"/>
                                    </a:schemeClr>
                                  </a:solidFill>
                                  <a:latin typeface="Cambria Math"/>
                                  <a:ea typeface="Cambria Math"/>
                                </a:rPr>
                                <m:t>′</m:t>
                              </m:r>
                              <m:r>
                                <a:rPr lang="en-US" sz="2800" i="1">
                                  <a:solidFill>
                                    <a:schemeClr val="accent1">
                                      <a:lumMod val="50000"/>
                                    </a:schemeClr>
                                  </a:solidFill>
                                  <a:latin typeface="Cambria Math"/>
                                  <a:ea typeface="Cambria Math"/>
                                </a:rPr>
                                <m:t>(</m:t>
                              </m:r>
                              <m:r>
                                <a:rPr lang="en-US" sz="2800" i="1">
                                  <a:solidFill>
                                    <a:schemeClr val="accent1">
                                      <a:lumMod val="50000"/>
                                    </a:schemeClr>
                                  </a:solidFill>
                                  <a:latin typeface="Cambria Math"/>
                                  <a:ea typeface="Cambria Math"/>
                                </a:rPr>
                                <m:t>𝑡</m:t>
                              </m:r>
                              <m:r>
                                <a:rPr lang="en-US" sz="2800" b="0" i="1" smtClean="0">
                                  <a:solidFill>
                                    <a:schemeClr val="accent1">
                                      <a:lumMod val="50000"/>
                                    </a:schemeClr>
                                  </a:solidFill>
                                  <a:latin typeface="Cambria Math"/>
                                  <a:ea typeface="Cambria Math"/>
                                </a:rPr>
                                <m:t>−</m:t>
                              </m:r>
                              <m:r>
                                <m:rPr>
                                  <m:sty m:val="p"/>
                                </m:rPr>
                                <a:rPr lang="el-GR" sz="2800" b="0" i="1" smtClean="0">
                                  <a:solidFill>
                                    <a:schemeClr val="accent1">
                                      <a:lumMod val="50000"/>
                                    </a:schemeClr>
                                  </a:solidFill>
                                  <a:latin typeface="Cambria Math"/>
                                  <a:ea typeface="Cambria Math"/>
                                </a:rPr>
                                <m:t>Δ</m:t>
                              </m:r>
                              <m:r>
                                <a:rPr lang="en-US" sz="2800" b="0" i="1" smtClean="0">
                                  <a:solidFill>
                                    <a:schemeClr val="accent1">
                                      <a:lumMod val="50000"/>
                                    </a:schemeClr>
                                  </a:solidFill>
                                  <a:latin typeface="Cambria Math"/>
                                  <a:ea typeface="Cambria Math"/>
                                </a:rPr>
                                <m:t>𝑡</m:t>
                              </m:r>
                              <m:r>
                                <a:rPr lang="en-US" sz="2800" i="1">
                                  <a:solidFill>
                                    <a:schemeClr val="accent1">
                                      <a:lumMod val="50000"/>
                                    </a:schemeClr>
                                  </a:solidFill>
                                  <a:latin typeface="Cambria Math"/>
                                  <a:ea typeface="Cambria Math"/>
                                </a:rPr>
                                <m:t>)</m:t>
                              </m:r>
                            </m:num>
                            <m:den>
                              <m:r>
                                <a:rPr lang="en-US" sz="2800" b="0" i="1" smtClean="0">
                                  <a:solidFill>
                                    <a:schemeClr val="accent1">
                                      <a:lumMod val="50000"/>
                                    </a:schemeClr>
                                  </a:solidFill>
                                  <a:latin typeface="Cambria Math"/>
                                  <a:ea typeface="Cambria Math"/>
                                </a:rPr>
                                <m:t>2</m:t>
                              </m:r>
                              <m:r>
                                <a:rPr lang="en-US" sz="2800" i="1">
                                  <a:solidFill>
                                    <a:schemeClr val="accent1">
                                      <a:lumMod val="50000"/>
                                    </a:schemeClr>
                                  </a:solidFill>
                                  <a:latin typeface="Cambria Math"/>
                                  <a:ea typeface="Cambria Math"/>
                                </a:rPr>
                                <m:t>∆</m:t>
                              </m:r>
                              <m:r>
                                <a:rPr lang="en-US" sz="2800" i="1">
                                  <a:solidFill>
                                    <a:schemeClr val="accent1">
                                      <a:lumMod val="50000"/>
                                    </a:schemeClr>
                                  </a:solidFill>
                                  <a:latin typeface="Cambria Math"/>
                                  <a:ea typeface="Cambria Math"/>
                                </a:rPr>
                                <m:t>𝑡</m:t>
                              </m:r>
                            </m:den>
                          </m:f>
                        </m:e>
                      </m:func>
                      <m:r>
                        <a:rPr lang="en-US" sz="2800" b="0" i="0" smtClean="0">
                          <a:solidFill>
                            <a:schemeClr val="accent1">
                              <a:lumMod val="50000"/>
                            </a:schemeClr>
                          </a:solidFill>
                          <a:latin typeface="Cambria Math"/>
                        </a:rPr>
                        <m:t> </m:t>
                      </m:r>
                    </m:oMath>
                  </m:oMathPara>
                </a14:m>
                <a:endParaRPr lang="en-US" sz="2800" dirty="0" smtClean="0">
                  <a:solidFill>
                    <a:schemeClr val="accent1">
                      <a:lumMod val="50000"/>
                    </a:schemeClr>
                  </a:solidFill>
                </a:endParaRPr>
              </a:p>
              <a:p>
                <a:endParaRPr lang="en-US" sz="2400" dirty="0" smtClean="0"/>
              </a:p>
            </p:txBody>
          </p:sp>
        </mc:Choice>
        <mc:Fallback xmlns="">
          <p:sp>
            <p:nvSpPr>
              <p:cNvPr id="3" name="TextBox 2"/>
              <p:cNvSpPr txBox="1">
                <a:spLocks noRot="1" noChangeAspect="1" noMove="1" noResize="1" noEditPoints="1" noAdjustHandles="1" noChangeArrowheads="1" noChangeShapeType="1" noTextEdit="1"/>
              </p:cNvSpPr>
              <p:nvPr/>
            </p:nvSpPr>
            <p:spPr>
              <a:xfrm>
                <a:off x="609600" y="2286000"/>
                <a:ext cx="7505700" cy="1297856"/>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42900" y="3561935"/>
                <a:ext cx="8458200" cy="917880"/>
              </a:xfrm>
              <a:prstGeom prst="rect">
                <a:avLst/>
              </a:prstGeom>
              <a:noFill/>
            </p:spPr>
            <p:txBody>
              <a:bodyPr wrap="square" rtlCol="0">
                <a:spAutoFit/>
              </a:bodyPr>
              <a:lstStyle/>
              <a:p>
                <a14:m>
                  <m:oMath xmlns:m="http://schemas.openxmlformats.org/officeDocument/2006/math">
                    <m:r>
                      <m:rPr>
                        <m:sty m:val="p"/>
                      </m:rPr>
                      <a:rPr lang="en-US" sz="2800" b="0" i="0" smtClean="0">
                        <a:solidFill>
                          <a:schemeClr val="accent1">
                            <a:lumMod val="50000"/>
                          </a:schemeClr>
                        </a:solidFill>
                        <a:latin typeface="Cambria Math"/>
                      </a:rPr>
                      <m:t>f</m:t>
                    </m:r>
                    <m:r>
                      <a:rPr lang="en-US" sz="2800" b="0" i="0" smtClean="0">
                        <a:solidFill>
                          <a:schemeClr val="accent1">
                            <a:lumMod val="50000"/>
                          </a:schemeClr>
                        </a:solidFill>
                        <a:latin typeface="Cambria Math"/>
                      </a:rPr>
                      <m:t>′′(</m:t>
                    </m:r>
                    <m:r>
                      <m:rPr>
                        <m:sty m:val="p"/>
                      </m:rPr>
                      <a:rPr lang="en-US" sz="2800" b="0" i="0" smtClean="0">
                        <a:solidFill>
                          <a:schemeClr val="accent1">
                            <a:lumMod val="50000"/>
                          </a:schemeClr>
                        </a:solidFill>
                        <a:latin typeface="Cambria Math"/>
                      </a:rPr>
                      <m:t>t</m:t>
                    </m:r>
                    <m:r>
                      <a:rPr lang="en-US" sz="2800" b="0" i="0" smtClean="0">
                        <a:solidFill>
                          <a:schemeClr val="accent1">
                            <a:lumMod val="50000"/>
                          </a:schemeClr>
                        </a:solidFill>
                        <a:latin typeface="Cambria Math"/>
                      </a:rPr>
                      <m:t>)</m:t>
                    </m:r>
                  </m:oMath>
                </a14:m>
                <a:r>
                  <a:rPr lang="en-US" sz="2800" dirty="0" smtClean="0">
                    <a:solidFill>
                      <a:schemeClr val="accent1">
                        <a:lumMod val="50000"/>
                      </a:schemeClr>
                    </a:solidFill>
                  </a:rPr>
                  <a:t> ≈ </a:t>
                </a:r>
                <a14:m>
                  <m:oMath xmlns:m="http://schemas.openxmlformats.org/officeDocument/2006/math">
                    <m:f>
                      <m:fPr>
                        <m:ctrlPr>
                          <a:rPr lang="en-US" sz="3600" i="1" smtClean="0">
                            <a:solidFill>
                              <a:schemeClr val="accent1">
                                <a:lumMod val="50000"/>
                              </a:schemeClr>
                            </a:solidFill>
                            <a:latin typeface="Cambria Math" panose="02040503050406030204" pitchFamily="18" charset="0"/>
                          </a:rPr>
                        </m:ctrlPr>
                      </m:fPr>
                      <m:num>
                        <m:r>
                          <a:rPr lang="en-US" sz="3600" b="0" i="1" smtClean="0">
                            <a:solidFill>
                              <a:schemeClr val="accent1">
                                <a:lumMod val="50000"/>
                              </a:schemeClr>
                            </a:solidFill>
                            <a:latin typeface="Cambria Math"/>
                          </a:rPr>
                          <m:t>𝑓</m:t>
                        </m:r>
                        <m:d>
                          <m:dPr>
                            <m:ctrlPr>
                              <a:rPr lang="en-US" sz="3600" b="0" i="1" smtClean="0">
                                <a:solidFill>
                                  <a:schemeClr val="accent1">
                                    <a:lumMod val="50000"/>
                                  </a:schemeClr>
                                </a:solidFill>
                                <a:latin typeface="Cambria Math" panose="02040503050406030204" pitchFamily="18" charset="0"/>
                              </a:rPr>
                            </m:ctrlPr>
                          </m:dPr>
                          <m:e>
                            <m:r>
                              <a:rPr lang="en-US" sz="3600" b="0" i="1" smtClean="0">
                                <a:solidFill>
                                  <a:schemeClr val="accent1">
                                    <a:lumMod val="50000"/>
                                  </a:schemeClr>
                                </a:solidFill>
                                <a:latin typeface="Cambria Math"/>
                              </a:rPr>
                              <m:t>𝑡</m:t>
                            </m:r>
                            <m:r>
                              <a:rPr lang="en-US" sz="3600" b="0" i="1" smtClean="0">
                                <a:solidFill>
                                  <a:schemeClr val="accent1">
                                    <a:lumMod val="50000"/>
                                  </a:schemeClr>
                                </a:solidFill>
                                <a:latin typeface="Cambria Math"/>
                              </a:rPr>
                              <m:t>+∆</m:t>
                            </m:r>
                            <m:r>
                              <a:rPr lang="en-US" sz="3600" b="0" i="1" smtClean="0">
                                <a:solidFill>
                                  <a:schemeClr val="accent1">
                                    <a:lumMod val="50000"/>
                                  </a:schemeClr>
                                </a:solidFill>
                                <a:latin typeface="Cambria Math"/>
                                <a:ea typeface="Cambria Math"/>
                              </a:rPr>
                              <m:t>𝑡</m:t>
                            </m:r>
                          </m:e>
                        </m:d>
                        <m:r>
                          <a:rPr lang="en-US" sz="3600" b="0" i="1" smtClean="0">
                            <a:solidFill>
                              <a:schemeClr val="accent1">
                                <a:lumMod val="50000"/>
                              </a:schemeClr>
                            </a:solidFill>
                            <a:latin typeface="Cambria Math"/>
                            <a:ea typeface="Cambria Math"/>
                          </a:rPr>
                          <m:t>−2</m:t>
                        </m:r>
                        <m:r>
                          <a:rPr lang="en-US" sz="3600" b="0" i="1" smtClean="0">
                            <a:solidFill>
                              <a:schemeClr val="accent1">
                                <a:lumMod val="50000"/>
                              </a:schemeClr>
                            </a:solidFill>
                            <a:latin typeface="Cambria Math"/>
                            <a:ea typeface="Cambria Math"/>
                          </a:rPr>
                          <m:t>𝑓</m:t>
                        </m:r>
                        <m:d>
                          <m:dPr>
                            <m:ctrlPr>
                              <a:rPr lang="en-US" sz="3600" b="0" i="1" smtClean="0">
                                <a:solidFill>
                                  <a:schemeClr val="accent1">
                                    <a:lumMod val="50000"/>
                                  </a:schemeClr>
                                </a:solidFill>
                                <a:latin typeface="Cambria Math" panose="02040503050406030204" pitchFamily="18" charset="0"/>
                                <a:ea typeface="Cambria Math"/>
                              </a:rPr>
                            </m:ctrlPr>
                          </m:dPr>
                          <m:e>
                            <m:r>
                              <a:rPr lang="en-US" sz="3600" b="0" i="1" smtClean="0">
                                <a:solidFill>
                                  <a:schemeClr val="accent1">
                                    <a:lumMod val="50000"/>
                                  </a:schemeClr>
                                </a:solidFill>
                                <a:latin typeface="Cambria Math"/>
                                <a:ea typeface="Cambria Math"/>
                              </a:rPr>
                              <m:t>𝑡</m:t>
                            </m:r>
                          </m:e>
                        </m:d>
                        <m:r>
                          <a:rPr lang="en-US" sz="3600" b="0" i="1" smtClean="0">
                            <a:solidFill>
                              <a:schemeClr val="accent1">
                                <a:lumMod val="50000"/>
                              </a:schemeClr>
                            </a:solidFill>
                            <a:latin typeface="Cambria Math"/>
                            <a:ea typeface="Cambria Math"/>
                          </a:rPr>
                          <m:t>+</m:t>
                        </m:r>
                        <m:r>
                          <a:rPr lang="en-US" sz="3600" b="0" i="1" smtClean="0">
                            <a:solidFill>
                              <a:schemeClr val="accent1">
                                <a:lumMod val="50000"/>
                              </a:schemeClr>
                            </a:solidFill>
                            <a:latin typeface="Cambria Math"/>
                            <a:ea typeface="Cambria Math"/>
                          </a:rPr>
                          <m:t>𝑓</m:t>
                        </m:r>
                        <m:d>
                          <m:dPr>
                            <m:ctrlPr>
                              <a:rPr lang="en-US" sz="3600" b="0" i="1" smtClean="0">
                                <a:solidFill>
                                  <a:schemeClr val="accent1">
                                    <a:lumMod val="50000"/>
                                  </a:schemeClr>
                                </a:solidFill>
                                <a:latin typeface="Cambria Math" panose="02040503050406030204" pitchFamily="18" charset="0"/>
                                <a:ea typeface="Cambria Math"/>
                              </a:rPr>
                            </m:ctrlPr>
                          </m:dPr>
                          <m:e>
                            <m:r>
                              <a:rPr lang="en-US" sz="3600" b="0" i="1" smtClean="0">
                                <a:solidFill>
                                  <a:schemeClr val="accent1">
                                    <a:lumMod val="50000"/>
                                  </a:schemeClr>
                                </a:solidFill>
                                <a:latin typeface="Cambria Math"/>
                                <a:ea typeface="Cambria Math"/>
                              </a:rPr>
                              <m:t>𝑡</m:t>
                            </m:r>
                            <m:r>
                              <a:rPr lang="en-US" sz="3600" b="0" i="1" smtClean="0">
                                <a:solidFill>
                                  <a:schemeClr val="accent1">
                                    <a:lumMod val="50000"/>
                                  </a:schemeClr>
                                </a:solidFill>
                                <a:latin typeface="Cambria Math"/>
                                <a:ea typeface="Cambria Math"/>
                              </a:rPr>
                              <m:t>−</m:t>
                            </m:r>
                            <m:r>
                              <m:rPr>
                                <m:sty m:val="p"/>
                              </m:rPr>
                              <a:rPr lang="el-GR" sz="3600" b="0" i="1" smtClean="0">
                                <a:solidFill>
                                  <a:schemeClr val="accent1">
                                    <a:lumMod val="50000"/>
                                  </a:schemeClr>
                                </a:solidFill>
                                <a:latin typeface="Cambria Math"/>
                                <a:ea typeface="Cambria Math"/>
                              </a:rPr>
                              <m:t>Δ</m:t>
                            </m:r>
                            <m:r>
                              <a:rPr lang="en-US" sz="3600" b="0" i="1" smtClean="0">
                                <a:solidFill>
                                  <a:schemeClr val="accent1">
                                    <a:lumMod val="50000"/>
                                  </a:schemeClr>
                                </a:solidFill>
                                <a:latin typeface="Cambria Math"/>
                                <a:ea typeface="Cambria Math"/>
                              </a:rPr>
                              <m:t>𝑡</m:t>
                            </m:r>
                          </m:e>
                        </m:d>
                      </m:num>
                      <m:den>
                        <m:sSup>
                          <m:sSupPr>
                            <m:ctrlPr>
                              <a:rPr lang="en-US" sz="3600" i="1" smtClean="0">
                                <a:solidFill>
                                  <a:schemeClr val="accent1">
                                    <a:lumMod val="50000"/>
                                  </a:schemeClr>
                                </a:solidFill>
                                <a:latin typeface="Cambria Math" panose="02040503050406030204" pitchFamily="18" charset="0"/>
                              </a:rPr>
                            </m:ctrlPr>
                          </m:sSupPr>
                          <m:e>
                            <m:r>
                              <a:rPr lang="en-US" sz="3600" i="1" smtClean="0">
                                <a:solidFill>
                                  <a:schemeClr val="accent1">
                                    <a:lumMod val="50000"/>
                                  </a:schemeClr>
                                </a:solidFill>
                                <a:latin typeface="Cambria Math"/>
                                <a:ea typeface="Cambria Math"/>
                              </a:rPr>
                              <m:t>∆</m:t>
                            </m:r>
                            <m:r>
                              <a:rPr lang="en-US" sz="3600" b="0" i="1" smtClean="0">
                                <a:solidFill>
                                  <a:schemeClr val="accent1">
                                    <a:lumMod val="50000"/>
                                  </a:schemeClr>
                                </a:solidFill>
                                <a:latin typeface="Cambria Math"/>
                                <a:ea typeface="Cambria Math"/>
                              </a:rPr>
                              <m:t>𝑡</m:t>
                            </m:r>
                          </m:e>
                          <m:sup>
                            <m:r>
                              <a:rPr lang="en-US" sz="3600" b="0" i="1" smtClean="0">
                                <a:solidFill>
                                  <a:schemeClr val="accent1">
                                    <a:lumMod val="50000"/>
                                  </a:schemeClr>
                                </a:solidFill>
                                <a:latin typeface="Cambria Math"/>
                              </a:rPr>
                              <m:t>2</m:t>
                            </m:r>
                          </m:sup>
                        </m:sSup>
                      </m:den>
                    </m:f>
                  </m:oMath>
                </a14:m>
                <a:r>
                  <a:rPr lang="en-US" sz="3600" dirty="0" smtClean="0">
                    <a:solidFill>
                      <a:schemeClr val="accent1">
                        <a:lumMod val="50000"/>
                      </a:schemeClr>
                    </a:solidFill>
                  </a:rPr>
                  <a:t> </a:t>
                </a:r>
                <a:r>
                  <a:rPr lang="en-US" sz="2400" dirty="0" smtClean="0">
                    <a:solidFill>
                      <a:schemeClr val="accent1">
                        <a:lumMod val="50000"/>
                      </a:schemeClr>
                    </a:solidFill>
                  </a:rPr>
                  <a:t>for </a:t>
                </a:r>
                <a:r>
                  <a:rPr lang="el-GR" sz="2400" dirty="0" smtClean="0">
                    <a:solidFill>
                      <a:schemeClr val="accent1">
                        <a:lumMod val="50000"/>
                      </a:schemeClr>
                    </a:solidFill>
                  </a:rPr>
                  <a:t>Δ</a:t>
                </a:r>
                <a:r>
                  <a:rPr lang="en-US" sz="2400" dirty="0" smtClean="0">
                    <a:solidFill>
                      <a:schemeClr val="accent1">
                        <a:lumMod val="50000"/>
                      </a:schemeClr>
                    </a:solidFill>
                  </a:rPr>
                  <a:t>t sufficiently small</a:t>
                </a:r>
                <a:endParaRPr lang="en-US" sz="3200" dirty="0">
                  <a:solidFill>
                    <a:schemeClr val="accent1">
                      <a:lumMod val="50000"/>
                    </a:schemeClr>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342900" y="3561935"/>
                <a:ext cx="8458200" cy="917880"/>
              </a:xfrm>
              <a:prstGeom prst="rect">
                <a:avLst/>
              </a:prstGeom>
              <a:blipFill rotWithShape="1">
                <a:blip r:embed="rId4"/>
                <a:stretch>
                  <a:fillRect b="-26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342900" y="4876800"/>
                <a:ext cx="8458200" cy="1701043"/>
              </a:xfrm>
              <a:prstGeom prst="rect">
                <a:avLst/>
              </a:prstGeom>
            </p:spPr>
            <p:txBody>
              <a:bodyPr wrap="square">
                <a:spAutoFit/>
              </a:bodyPr>
              <a:lstStyle/>
              <a:p>
                <a:r>
                  <a:rPr lang="en-US" sz="2400" dirty="0" smtClean="0">
                    <a:solidFill>
                      <a:schemeClr val="accent1">
                        <a:lumMod val="50000"/>
                      </a:schemeClr>
                    </a:solidFill>
                    <a:latin typeface="Arial" pitchFamily="34" charset="0"/>
                    <a:cs typeface="Arial" pitchFamily="34" charset="0"/>
                  </a:rPr>
                  <a:t>The absolute value of the 2</a:t>
                </a:r>
                <a:r>
                  <a:rPr lang="en-US" sz="2400" baseline="30000" dirty="0" smtClean="0">
                    <a:solidFill>
                      <a:schemeClr val="accent1">
                        <a:lumMod val="50000"/>
                      </a:schemeClr>
                    </a:solidFill>
                    <a:latin typeface="Arial" pitchFamily="34" charset="0"/>
                    <a:cs typeface="Arial" pitchFamily="34" charset="0"/>
                  </a:rPr>
                  <a:t>nd</a:t>
                </a:r>
                <a:r>
                  <a:rPr lang="en-US" sz="2400" dirty="0" smtClean="0">
                    <a:solidFill>
                      <a:schemeClr val="accent1">
                        <a:lumMod val="50000"/>
                      </a:schemeClr>
                    </a:solidFill>
                    <a:latin typeface="Arial" pitchFamily="34" charset="0"/>
                    <a:cs typeface="Arial" pitchFamily="34" charset="0"/>
                  </a:rPr>
                  <a:t> derivative </a:t>
                </a:r>
                <a:r>
                  <a:rPr lang="en-US" sz="2400" dirty="0">
                    <a:solidFill>
                      <a:schemeClr val="accent1">
                        <a:lumMod val="50000"/>
                      </a:schemeClr>
                    </a:solidFill>
                    <a:latin typeface="Arial" pitchFamily="34" charset="0"/>
                    <a:cs typeface="Arial" pitchFamily="34" charset="0"/>
                  </a:rPr>
                  <a:t>estimation error at a point t = t</a:t>
                </a:r>
                <a:r>
                  <a:rPr lang="en-US" sz="2400" baseline="-25000" dirty="0">
                    <a:solidFill>
                      <a:schemeClr val="accent1">
                        <a:lumMod val="50000"/>
                      </a:schemeClr>
                    </a:solidFill>
                    <a:latin typeface="Arial" pitchFamily="34" charset="0"/>
                    <a:cs typeface="Arial" pitchFamily="34" charset="0"/>
                  </a:rPr>
                  <a:t>0</a:t>
                </a:r>
                <a:r>
                  <a:rPr lang="en-US" sz="2400" dirty="0">
                    <a:solidFill>
                      <a:schemeClr val="accent1">
                        <a:lumMod val="50000"/>
                      </a:schemeClr>
                    </a:solidFill>
                    <a:latin typeface="Arial" pitchFamily="34" charset="0"/>
                    <a:cs typeface="Arial" pitchFamily="34" charset="0"/>
                  </a:rPr>
                  <a:t> is:</a:t>
                </a:r>
              </a:p>
              <a:p>
                <a:pPr/>
                <a14:m>
                  <m:oMathPara xmlns:m="http://schemas.openxmlformats.org/officeDocument/2006/math">
                    <m:oMathParaPr>
                      <m:jc m:val="centerGroup"/>
                    </m:oMathParaPr>
                    <m:oMath xmlns:m="http://schemas.openxmlformats.org/officeDocument/2006/math">
                      <m:d>
                        <m:dPr>
                          <m:begChr m:val="|"/>
                          <m:endChr m:val="|"/>
                          <m:ctrlPr>
                            <a:rPr lang="en-US" sz="2400" i="1">
                              <a:solidFill>
                                <a:schemeClr val="accent1">
                                  <a:lumMod val="50000"/>
                                </a:schemeClr>
                              </a:solidFill>
                              <a:latin typeface="Cambria Math" panose="02040503050406030204" pitchFamily="18" charset="0"/>
                              <a:cs typeface="Arial" pitchFamily="34" charset="0"/>
                            </a:rPr>
                          </m:ctrlPr>
                        </m:dPr>
                        <m:e>
                          <m:r>
                            <a:rPr lang="en-US" sz="2400" i="1">
                              <a:solidFill>
                                <a:schemeClr val="accent1">
                                  <a:lumMod val="50000"/>
                                </a:schemeClr>
                              </a:solidFill>
                              <a:latin typeface="Cambria Math"/>
                              <a:cs typeface="Arial" pitchFamily="34" charset="0"/>
                            </a:rPr>
                            <m:t>𝑒𝑟𝑟𝑜𝑟</m:t>
                          </m:r>
                        </m:e>
                      </m:d>
                      <m:r>
                        <a:rPr lang="en-US" sz="2400" i="1">
                          <a:solidFill>
                            <a:schemeClr val="accent1">
                              <a:lumMod val="50000"/>
                            </a:schemeClr>
                          </a:solidFill>
                          <a:latin typeface="Cambria Math"/>
                          <a:ea typeface="Cambria Math"/>
                          <a:cs typeface="Arial" pitchFamily="34" charset="0"/>
                        </a:rPr>
                        <m:t>≤</m:t>
                      </m:r>
                      <m:f>
                        <m:fPr>
                          <m:ctrlPr>
                            <a:rPr lang="en-US" sz="2400" i="1">
                              <a:solidFill>
                                <a:schemeClr val="accent1">
                                  <a:lumMod val="50000"/>
                                </a:schemeClr>
                              </a:solidFill>
                              <a:latin typeface="Cambria Math" panose="02040503050406030204" pitchFamily="18" charset="0"/>
                              <a:ea typeface="Cambria Math"/>
                              <a:cs typeface="Arial" pitchFamily="34" charset="0"/>
                            </a:rPr>
                          </m:ctrlPr>
                        </m:fPr>
                        <m:num>
                          <m:sSup>
                            <m:sSupPr>
                              <m:ctrlPr>
                                <a:rPr lang="en-US" sz="2400" i="1">
                                  <a:solidFill>
                                    <a:schemeClr val="accent1">
                                      <a:lumMod val="50000"/>
                                    </a:schemeClr>
                                  </a:solidFill>
                                  <a:latin typeface="Cambria Math" panose="02040503050406030204" pitchFamily="18" charset="0"/>
                                  <a:ea typeface="Cambria Math"/>
                                  <a:cs typeface="Arial" pitchFamily="34" charset="0"/>
                                </a:rPr>
                              </m:ctrlPr>
                            </m:sSupPr>
                            <m:e>
                              <m:r>
                                <a:rPr lang="en-US" sz="2400" i="1">
                                  <a:solidFill>
                                    <a:schemeClr val="accent1">
                                      <a:lumMod val="50000"/>
                                    </a:schemeClr>
                                  </a:solidFill>
                                  <a:latin typeface="Cambria Math"/>
                                  <a:ea typeface="Cambria Math"/>
                                  <a:cs typeface="Arial" pitchFamily="34" charset="0"/>
                                </a:rPr>
                                <m:t>∆</m:t>
                              </m:r>
                              <m:r>
                                <a:rPr lang="en-US" sz="2400" i="1">
                                  <a:solidFill>
                                    <a:schemeClr val="accent1">
                                      <a:lumMod val="50000"/>
                                    </a:schemeClr>
                                  </a:solidFill>
                                  <a:latin typeface="Cambria Math"/>
                                  <a:ea typeface="Cambria Math"/>
                                  <a:cs typeface="Arial" pitchFamily="34" charset="0"/>
                                </a:rPr>
                                <m:t>𝑡</m:t>
                              </m:r>
                            </m:e>
                            <m:sup>
                              <m:r>
                                <a:rPr lang="en-US" sz="2400" i="1">
                                  <a:solidFill>
                                    <a:schemeClr val="accent1">
                                      <a:lumMod val="50000"/>
                                    </a:schemeClr>
                                  </a:solidFill>
                                  <a:latin typeface="Cambria Math"/>
                                  <a:ea typeface="Cambria Math"/>
                                  <a:cs typeface="Arial" pitchFamily="34" charset="0"/>
                                </a:rPr>
                                <m:t>2</m:t>
                              </m:r>
                            </m:sup>
                          </m:sSup>
                        </m:num>
                        <m:den>
                          <m:r>
                            <a:rPr lang="en-US" sz="2400" b="0" i="1" smtClean="0">
                              <a:solidFill>
                                <a:schemeClr val="accent1">
                                  <a:lumMod val="50000"/>
                                </a:schemeClr>
                              </a:solidFill>
                              <a:latin typeface="Cambria Math"/>
                              <a:ea typeface="Cambria Math"/>
                              <a:cs typeface="Arial" pitchFamily="34" charset="0"/>
                            </a:rPr>
                            <m:t>12</m:t>
                          </m:r>
                        </m:den>
                      </m:f>
                      <m:r>
                        <a:rPr lang="en-US" sz="2400" i="1">
                          <a:solidFill>
                            <a:schemeClr val="accent1">
                              <a:lumMod val="50000"/>
                            </a:schemeClr>
                          </a:solidFill>
                          <a:latin typeface="Cambria Math"/>
                          <a:ea typeface="Cambria Math"/>
                          <a:cs typeface="Arial" pitchFamily="34" charset="0"/>
                        </a:rPr>
                        <m:t>×</m:t>
                      </m:r>
                      <m:r>
                        <a:rPr lang="en-US" sz="2400" i="1">
                          <a:solidFill>
                            <a:schemeClr val="accent1">
                              <a:lumMod val="50000"/>
                            </a:schemeClr>
                          </a:solidFill>
                          <a:latin typeface="Cambria Math"/>
                          <a:ea typeface="Cambria Math"/>
                          <a:cs typeface="Arial" pitchFamily="34" charset="0"/>
                        </a:rPr>
                        <m:t>𝑚𝑎𝑥</m:t>
                      </m:r>
                      <m:d>
                        <m:dPr>
                          <m:ctrlPr>
                            <a:rPr lang="en-US" sz="2400" i="1">
                              <a:solidFill>
                                <a:schemeClr val="accent1">
                                  <a:lumMod val="50000"/>
                                </a:schemeClr>
                              </a:solidFill>
                              <a:latin typeface="Cambria Math" panose="02040503050406030204" pitchFamily="18" charset="0"/>
                              <a:ea typeface="Cambria Math"/>
                              <a:cs typeface="Arial" pitchFamily="34" charset="0"/>
                            </a:rPr>
                          </m:ctrlPr>
                        </m:dPr>
                        <m:e>
                          <m:d>
                            <m:dPr>
                              <m:begChr m:val="|"/>
                              <m:endChr m:val="|"/>
                              <m:ctrlPr>
                                <a:rPr lang="en-US" sz="2400" i="1">
                                  <a:solidFill>
                                    <a:schemeClr val="accent1">
                                      <a:lumMod val="50000"/>
                                    </a:schemeClr>
                                  </a:solidFill>
                                  <a:latin typeface="Cambria Math" panose="02040503050406030204" pitchFamily="18" charset="0"/>
                                  <a:ea typeface="Cambria Math"/>
                                  <a:cs typeface="Arial" pitchFamily="34" charset="0"/>
                                </a:rPr>
                              </m:ctrlPr>
                            </m:dPr>
                            <m:e>
                              <m:f>
                                <m:fPr>
                                  <m:ctrlPr>
                                    <a:rPr lang="en-US" sz="2400" i="1">
                                      <a:solidFill>
                                        <a:schemeClr val="accent1">
                                          <a:lumMod val="50000"/>
                                        </a:schemeClr>
                                      </a:solidFill>
                                      <a:latin typeface="Cambria Math" panose="02040503050406030204" pitchFamily="18" charset="0"/>
                                      <a:ea typeface="Cambria Math"/>
                                      <a:cs typeface="Arial" pitchFamily="34" charset="0"/>
                                    </a:rPr>
                                  </m:ctrlPr>
                                </m:fPr>
                                <m:num>
                                  <m:sSup>
                                    <m:sSupPr>
                                      <m:ctrlPr>
                                        <a:rPr lang="en-US" sz="2400" i="1">
                                          <a:solidFill>
                                            <a:schemeClr val="accent1">
                                              <a:lumMod val="50000"/>
                                            </a:schemeClr>
                                          </a:solidFill>
                                          <a:latin typeface="Cambria Math" panose="02040503050406030204" pitchFamily="18" charset="0"/>
                                          <a:ea typeface="Cambria Math"/>
                                          <a:cs typeface="Arial" pitchFamily="34" charset="0"/>
                                        </a:rPr>
                                      </m:ctrlPr>
                                    </m:sSupPr>
                                    <m:e>
                                      <m:r>
                                        <a:rPr lang="en-US" sz="2400" i="1">
                                          <a:solidFill>
                                            <a:schemeClr val="accent1">
                                              <a:lumMod val="50000"/>
                                            </a:schemeClr>
                                          </a:solidFill>
                                          <a:latin typeface="Cambria Math"/>
                                          <a:ea typeface="Cambria Math"/>
                                          <a:cs typeface="Arial" pitchFamily="34" charset="0"/>
                                        </a:rPr>
                                        <m:t>𝑑</m:t>
                                      </m:r>
                                    </m:e>
                                    <m:sup>
                                      <m:r>
                                        <a:rPr lang="en-US" sz="2400" b="0" i="1" smtClean="0">
                                          <a:solidFill>
                                            <a:schemeClr val="accent1">
                                              <a:lumMod val="50000"/>
                                            </a:schemeClr>
                                          </a:solidFill>
                                          <a:latin typeface="Cambria Math"/>
                                          <a:ea typeface="Cambria Math"/>
                                          <a:cs typeface="Arial" pitchFamily="34" charset="0"/>
                                        </a:rPr>
                                        <m:t>4</m:t>
                                      </m:r>
                                    </m:sup>
                                  </m:sSup>
                                  <m:r>
                                    <a:rPr lang="en-US" sz="2400" i="1">
                                      <a:solidFill>
                                        <a:schemeClr val="accent1">
                                          <a:lumMod val="50000"/>
                                        </a:schemeClr>
                                      </a:solidFill>
                                      <a:latin typeface="Cambria Math"/>
                                      <a:ea typeface="Cambria Math"/>
                                      <a:cs typeface="Arial" pitchFamily="34" charset="0"/>
                                    </a:rPr>
                                    <m:t>𝑓</m:t>
                                  </m:r>
                                  <m:d>
                                    <m:dPr>
                                      <m:ctrlPr>
                                        <a:rPr lang="en-US" sz="2400" i="1">
                                          <a:solidFill>
                                            <a:schemeClr val="accent1">
                                              <a:lumMod val="50000"/>
                                            </a:schemeClr>
                                          </a:solidFill>
                                          <a:latin typeface="Cambria Math" panose="02040503050406030204" pitchFamily="18" charset="0"/>
                                          <a:ea typeface="Cambria Math"/>
                                          <a:cs typeface="Arial" pitchFamily="34" charset="0"/>
                                        </a:rPr>
                                      </m:ctrlPr>
                                    </m:dPr>
                                    <m:e>
                                      <m:r>
                                        <a:rPr lang="en-US" sz="2400" i="1">
                                          <a:solidFill>
                                            <a:schemeClr val="accent1">
                                              <a:lumMod val="50000"/>
                                            </a:schemeClr>
                                          </a:solidFill>
                                          <a:latin typeface="Cambria Math"/>
                                          <a:ea typeface="Cambria Math"/>
                                          <a:cs typeface="Arial" pitchFamily="34" charset="0"/>
                                        </a:rPr>
                                        <m:t>𝑡</m:t>
                                      </m:r>
                                    </m:e>
                                  </m:d>
                                </m:num>
                                <m:den>
                                  <m:r>
                                    <a:rPr lang="en-US" sz="2400" i="1">
                                      <a:solidFill>
                                        <a:schemeClr val="accent1">
                                          <a:lumMod val="50000"/>
                                        </a:schemeClr>
                                      </a:solidFill>
                                      <a:latin typeface="Cambria Math"/>
                                      <a:ea typeface="Cambria Math"/>
                                      <a:cs typeface="Arial" pitchFamily="34" charset="0"/>
                                    </a:rPr>
                                    <m:t>𝑑</m:t>
                                  </m:r>
                                  <m:sSup>
                                    <m:sSupPr>
                                      <m:ctrlPr>
                                        <a:rPr lang="en-US" sz="2400" i="1">
                                          <a:solidFill>
                                            <a:schemeClr val="accent1">
                                              <a:lumMod val="50000"/>
                                            </a:schemeClr>
                                          </a:solidFill>
                                          <a:latin typeface="Cambria Math" panose="02040503050406030204" pitchFamily="18" charset="0"/>
                                          <a:ea typeface="Cambria Math"/>
                                          <a:cs typeface="Arial" pitchFamily="34" charset="0"/>
                                        </a:rPr>
                                      </m:ctrlPr>
                                    </m:sSupPr>
                                    <m:e>
                                      <m:r>
                                        <a:rPr lang="en-US" sz="2400" i="1">
                                          <a:solidFill>
                                            <a:schemeClr val="accent1">
                                              <a:lumMod val="50000"/>
                                            </a:schemeClr>
                                          </a:solidFill>
                                          <a:latin typeface="Cambria Math"/>
                                          <a:ea typeface="Cambria Math"/>
                                          <a:cs typeface="Arial" pitchFamily="34" charset="0"/>
                                        </a:rPr>
                                        <m:t>𝑡</m:t>
                                      </m:r>
                                    </m:e>
                                    <m:sup>
                                      <m:r>
                                        <a:rPr lang="en-US" sz="2400" b="0" i="1" smtClean="0">
                                          <a:solidFill>
                                            <a:schemeClr val="accent1">
                                              <a:lumMod val="50000"/>
                                            </a:schemeClr>
                                          </a:solidFill>
                                          <a:latin typeface="Cambria Math"/>
                                          <a:ea typeface="Cambria Math"/>
                                          <a:cs typeface="Arial" pitchFamily="34" charset="0"/>
                                        </a:rPr>
                                        <m:t>4</m:t>
                                      </m:r>
                                    </m:sup>
                                  </m:sSup>
                                </m:den>
                              </m:f>
                            </m:e>
                          </m:d>
                        </m:e>
                      </m:d>
                      <m:r>
                        <a:rPr lang="en-US" sz="2400" i="1">
                          <a:solidFill>
                            <a:schemeClr val="accent1">
                              <a:lumMod val="50000"/>
                            </a:schemeClr>
                          </a:solidFill>
                          <a:latin typeface="Cambria Math"/>
                          <a:ea typeface="Cambria Math"/>
                          <a:cs typeface="Arial" pitchFamily="34" charset="0"/>
                        </a:rPr>
                        <m:t>     </m:t>
                      </m:r>
                      <m:sSub>
                        <m:sSubPr>
                          <m:ctrlPr>
                            <a:rPr lang="en-US" sz="2400" i="1">
                              <a:solidFill>
                                <a:schemeClr val="accent1">
                                  <a:lumMod val="50000"/>
                                </a:schemeClr>
                              </a:solidFill>
                              <a:latin typeface="Cambria Math" panose="02040503050406030204" pitchFamily="18" charset="0"/>
                              <a:ea typeface="Cambria Math"/>
                              <a:cs typeface="Arial" pitchFamily="34" charset="0"/>
                            </a:rPr>
                          </m:ctrlPr>
                        </m:sSubPr>
                        <m:e>
                          <m:r>
                            <a:rPr lang="en-US" sz="2400" i="1">
                              <a:solidFill>
                                <a:schemeClr val="accent1">
                                  <a:lumMod val="50000"/>
                                </a:schemeClr>
                              </a:solidFill>
                              <a:latin typeface="Cambria Math"/>
                              <a:ea typeface="Cambria Math"/>
                              <a:cs typeface="Arial" pitchFamily="34" charset="0"/>
                            </a:rPr>
                            <m:t>𝑡</m:t>
                          </m:r>
                        </m:e>
                        <m:sub>
                          <m:r>
                            <a:rPr lang="en-US" sz="2400" i="1">
                              <a:solidFill>
                                <a:schemeClr val="accent1">
                                  <a:lumMod val="50000"/>
                                </a:schemeClr>
                              </a:solidFill>
                              <a:latin typeface="Cambria Math"/>
                              <a:ea typeface="Cambria Math"/>
                              <a:cs typeface="Arial" pitchFamily="34" charset="0"/>
                            </a:rPr>
                            <m:t>0</m:t>
                          </m:r>
                        </m:sub>
                      </m:sSub>
                      <m:r>
                        <a:rPr lang="en-US" sz="2400" i="1">
                          <a:solidFill>
                            <a:schemeClr val="accent1">
                              <a:lumMod val="50000"/>
                            </a:schemeClr>
                          </a:solidFill>
                          <a:latin typeface="Cambria Math"/>
                          <a:ea typeface="Cambria Math"/>
                          <a:cs typeface="Arial" pitchFamily="34" charset="0"/>
                        </a:rPr>
                        <m:t>−∆</m:t>
                      </m:r>
                      <m:r>
                        <a:rPr lang="en-US" sz="2400" i="1">
                          <a:solidFill>
                            <a:schemeClr val="accent1">
                              <a:lumMod val="50000"/>
                            </a:schemeClr>
                          </a:solidFill>
                          <a:latin typeface="Cambria Math"/>
                          <a:ea typeface="Cambria Math"/>
                          <a:cs typeface="Arial" pitchFamily="34" charset="0"/>
                        </a:rPr>
                        <m:t>𝑡</m:t>
                      </m:r>
                      <m:r>
                        <a:rPr lang="en-US" sz="2400" i="1">
                          <a:solidFill>
                            <a:schemeClr val="accent1">
                              <a:lumMod val="50000"/>
                            </a:schemeClr>
                          </a:solidFill>
                          <a:latin typeface="Cambria Math"/>
                          <a:ea typeface="Cambria Math"/>
                          <a:cs typeface="Arial" pitchFamily="34" charset="0"/>
                        </a:rPr>
                        <m:t>≤</m:t>
                      </m:r>
                      <m:r>
                        <a:rPr lang="en-US" sz="2400" b="0" i="1" smtClean="0">
                          <a:solidFill>
                            <a:schemeClr val="accent1">
                              <a:lumMod val="50000"/>
                            </a:schemeClr>
                          </a:solidFill>
                          <a:latin typeface="Cambria Math"/>
                          <a:ea typeface="Cambria Math"/>
                          <a:cs typeface="Arial" pitchFamily="34" charset="0"/>
                        </a:rPr>
                        <m:t>𝑡</m:t>
                      </m:r>
                      <m:r>
                        <a:rPr lang="en-US" sz="2400" i="1">
                          <a:solidFill>
                            <a:schemeClr val="accent1">
                              <a:lumMod val="50000"/>
                            </a:schemeClr>
                          </a:solidFill>
                          <a:latin typeface="Cambria Math"/>
                          <a:ea typeface="Cambria Math"/>
                          <a:cs typeface="Arial" pitchFamily="34" charset="0"/>
                        </a:rPr>
                        <m:t>≤</m:t>
                      </m:r>
                      <m:sSub>
                        <m:sSubPr>
                          <m:ctrlPr>
                            <a:rPr lang="en-US" sz="2400" i="1">
                              <a:solidFill>
                                <a:schemeClr val="accent1">
                                  <a:lumMod val="50000"/>
                                </a:schemeClr>
                              </a:solidFill>
                              <a:latin typeface="Cambria Math" panose="02040503050406030204" pitchFamily="18" charset="0"/>
                              <a:ea typeface="Cambria Math"/>
                              <a:cs typeface="Arial" pitchFamily="34" charset="0"/>
                            </a:rPr>
                          </m:ctrlPr>
                        </m:sSubPr>
                        <m:e>
                          <m:r>
                            <a:rPr lang="en-US" sz="2400" i="1">
                              <a:solidFill>
                                <a:schemeClr val="accent1">
                                  <a:lumMod val="50000"/>
                                </a:schemeClr>
                              </a:solidFill>
                              <a:latin typeface="Cambria Math"/>
                              <a:ea typeface="Cambria Math"/>
                              <a:cs typeface="Arial" pitchFamily="34" charset="0"/>
                            </a:rPr>
                            <m:t>𝑡</m:t>
                          </m:r>
                        </m:e>
                        <m:sub>
                          <m:r>
                            <a:rPr lang="en-US" sz="2400" i="1">
                              <a:solidFill>
                                <a:schemeClr val="accent1">
                                  <a:lumMod val="50000"/>
                                </a:schemeClr>
                              </a:solidFill>
                              <a:latin typeface="Cambria Math"/>
                              <a:ea typeface="Cambria Math"/>
                              <a:cs typeface="Arial" pitchFamily="34" charset="0"/>
                            </a:rPr>
                            <m:t>0</m:t>
                          </m:r>
                        </m:sub>
                      </m:sSub>
                      <m:r>
                        <a:rPr lang="en-US" sz="2400" i="1">
                          <a:solidFill>
                            <a:schemeClr val="accent1">
                              <a:lumMod val="50000"/>
                            </a:schemeClr>
                          </a:solidFill>
                          <a:latin typeface="Cambria Math"/>
                          <a:ea typeface="Cambria Math"/>
                          <a:cs typeface="Arial" pitchFamily="34" charset="0"/>
                        </a:rPr>
                        <m:t>+∆</m:t>
                      </m:r>
                      <m:r>
                        <a:rPr lang="en-US" sz="2400" i="1">
                          <a:solidFill>
                            <a:schemeClr val="accent1">
                              <a:lumMod val="50000"/>
                            </a:schemeClr>
                          </a:solidFill>
                          <a:latin typeface="Cambria Math"/>
                          <a:ea typeface="Cambria Math"/>
                          <a:cs typeface="Arial" pitchFamily="34" charset="0"/>
                        </a:rPr>
                        <m:t>𝑡</m:t>
                      </m:r>
                    </m:oMath>
                  </m:oMathPara>
                </a14:m>
                <a:endParaRPr lang="en-US" sz="2400" dirty="0">
                  <a:solidFill>
                    <a:schemeClr val="accent1">
                      <a:lumMod val="50000"/>
                    </a:schemeClr>
                  </a:solidFill>
                  <a:latin typeface="Arial" pitchFamily="34" charset="0"/>
                  <a:cs typeface="Arial"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342900" y="4876800"/>
                <a:ext cx="8458200" cy="1701043"/>
              </a:xfrm>
              <a:prstGeom prst="rect">
                <a:avLst/>
              </a:prstGeom>
              <a:blipFill rotWithShape="1">
                <a:blip r:embed="rId5"/>
                <a:stretch>
                  <a:fillRect l="-1081" t="-2509"/>
                </a:stretch>
              </a:blipFill>
            </p:spPr>
            <p:txBody>
              <a:bodyPr/>
              <a:lstStyle/>
              <a:p>
                <a:r>
                  <a:rPr lang="en-US">
                    <a:noFill/>
                  </a:rPr>
                  <a:t> </a:t>
                </a:r>
              </a:p>
            </p:txBody>
          </p:sp>
        </mc:Fallback>
      </mc:AlternateContent>
    </p:spTree>
    <p:extLst>
      <p:ext uri="{BB962C8B-B14F-4D97-AF65-F5344CB8AC3E}">
        <p14:creationId xmlns:p14="http://schemas.microsoft.com/office/powerpoint/2010/main" val="25758928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pPr algn="ctr"/>
            <a:r>
              <a:rPr lang="en-US" b="1" dirty="0">
                <a:solidFill>
                  <a:schemeClr val="accent3">
                    <a:lumMod val="50000"/>
                  </a:schemeClr>
                </a:solidFill>
              </a:rPr>
              <a:t>Numerical Estimates </a:t>
            </a:r>
            <a:br>
              <a:rPr lang="en-US" b="1" dirty="0">
                <a:solidFill>
                  <a:schemeClr val="accent3">
                    <a:lumMod val="50000"/>
                  </a:schemeClr>
                </a:solidFill>
              </a:rPr>
            </a:br>
            <a:r>
              <a:rPr lang="en-US" b="1" dirty="0">
                <a:solidFill>
                  <a:schemeClr val="accent3">
                    <a:lumMod val="50000"/>
                  </a:schemeClr>
                </a:solidFill>
              </a:rPr>
              <a:t>for </a:t>
            </a:r>
            <a:r>
              <a:rPr lang="en-US" b="1" dirty="0" smtClean="0">
                <a:solidFill>
                  <a:schemeClr val="accent3">
                    <a:lumMod val="50000"/>
                  </a:schemeClr>
                </a:solidFill>
              </a:rPr>
              <a:t>1</a:t>
            </a:r>
            <a:r>
              <a:rPr lang="en-US" b="1" baseline="30000" dirty="0" smtClean="0">
                <a:solidFill>
                  <a:schemeClr val="accent3">
                    <a:lumMod val="50000"/>
                  </a:schemeClr>
                </a:solidFill>
              </a:rPr>
              <a:t>st</a:t>
            </a:r>
            <a:r>
              <a:rPr lang="en-US" b="1" dirty="0" smtClean="0">
                <a:solidFill>
                  <a:schemeClr val="accent3">
                    <a:lumMod val="50000"/>
                  </a:schemeClr>
                </a:solidFill>
              </a:rPr>
              <a:t> and 2</a:t>
            </a:r>
            <a:r>
              <a:rPr lang="en-US" b="1" baseline="30000" dirty="0" smtClean="0">
                <a:solidFill>
                  <a:schemeClr val="accent3">
                    <a:lumMod val="50000"/>
                  </a:schemeClr>
                </a:solidFill>
              </a:rPr>
              <a:t>nd</a:t>
            </a:r>
            <a:r>
              <a:rPr lang="en-US" b="1" dirty="0" smtClean="0">
                <a:solidFill>
                  <a:schemeClr val="accent3">
                    <a:lumMod val="50000"/>
                  </a:schemeClr>
                </a:solidFill>
              </a:rPr>
              <a:t> Derivatives</a:t>
            </a:r>
            <a:endParaRPr lang="en-US" dirty="0"/>
          </a:p>
        </p:txBody>
      </p:sp>
      <p:sp>
        <p:nvSpPr>
          <p:cNvPr id="3" name="Content Placeholder 2"/>
          <p:cNvSpPr>
            <a:spLocks noGrp="1"/>
          </p:cNvSpPr>
          <p:nvPr>
            <p:ph idx="1"/>
          </p:nvPr>
        </p:nvSpPr>
        <p:spPr>
          <a:xfrm>
            <a:off x="457200" y="2133600"/>
            <a:ext cx="8229600" cy="4389120"/>
          </a:xfrm>
        </p:spPr>
        <p:txBody>
          <a:bodyPr/>
          <a:lstStyle/>
          <a:p>
            <a:r>
              <a:rPr lang="en-US" dirty="0" smtClean="0">
                <a:solidFill>
                  <a:schemeClr val="accent1">
                    <a:lumMod val="50000"/>
                  </a:schemeClr>
                </a:solidFill>
                <a:latin typeface="Arial" pitchFamily="34" charset="0"/>
                <a:cs typeface="Arial" pitchFamily="34" charset="0"/>
              </a:rPr>
              <a:t>There are several other formulas for estimating first and second derivatives.</a:t>
            </a:r>
          </a:p>
          <a:p>
            <a:r>
              <a:rPr lang="en-US" dirty="0" smtClean="0">
                <a:solidFill>
                  <a:schemeClr val="accent1">
                    <a:lumMod val="50000"/>
                  </a:schemeClr>
                </a:solidFill>
                <a:latin typeface="Arial" pitchFamily="34" charset="0"/>
                <a:cs typeface="Arial" pitchFamily="34" charset="0"/>
              </a:rPr>
              <a:t>Accuracy of the estimate depends on the choice of </a:t>
            </a:r>
            <a:r>
              <a:rPr lang="el-GR" dirty="0" smtClean="0">
                <a:solidFill>
                  <a:schemeClr val="accent1">
                    <a:lumMod val="50000"/>
                  </a:schemeClr>
                </a:solidFill>
                <a:latin typeface="Arial" pitchFamily="34" charset="0"/>
                <a:cs typeface="Arial" pitchFamily="34" charset="0"/>
              </a:rPr>
              <a:t>Δ</a:t>
            </a:r>
            <a:r>
              <a:rPr lang="en-US" dirty="0" smtClean="0">
                <a:solidFill>
                  <a:schemeClr val="accent1">
                    <a:lumMod val="50000"/>
                  </a:schemeClr>
                </a:solidFill>
                <a:latin typeface="Arial" pitchFamily="34" charset="0"/>
                <a:cs typeface="Arial" pitchFamily="34" charset="0"/>
              </a:rPr>
              <a:t>t.  Most formulas have some type of error bound.</a:t>
            </a:r>
          </a:p>
          <a:p>
            <a:r>
              <a:rPr lang="en-US" dirty="0" smtClean="0">
                <a:solidFill>
                  <a:schemeClr val="accent1">
                    <a:lumMod val="50000"/>
                  </a:schemeClr>
                </a:solidFill>
                <a:latin typeface="Arial" pitchFamily="34" charset="0"/>
                <a:cs typeface="Arial" pitchFamily="34" charset="0"/>
              </a:rPr>
              <a:t>If we are estimating the derivative using actual data, the accuracy of the estimate will depend on how fast we take the data.  For example, if we are estimating velocity of an object based on position data, our estimate will improve if we measure position more frequently (unless velocity of the object is constant).</a:t>
            </a: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071038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2133600"/>
          </a:xfrm>
        </p:spPr>
        <p:txBody>
          <a:bodyPr>
            <a:normAutofit fontScale="90000"/>
          </a:bodyPr>
          <a:lstStyle/>
          <a:p>
            <a:pPr algn="ctr"/>
            <a:r>
              <a:rPr lang="en-US" b="1" dirty="0" smtClean="0">
                <a:solidFill>
                  <a:schemeClr val="accent3">
                    <a:lumMod val="50000"/>
                  </a:schemeClr>
                </a:solidFill>
              </a:rPr>
              <a:t>Why do we need a </a:t>
            </a:r>
            <a:r>
              <a:rPr lang="en-US" b="1" dirty="0">
                <a:solidFill>
                  <a:schemeClr val="accent3">
                    <a:lumMod val="50000"/>
                  </a:schemeClr>
                </a:solidFill>
              </a:rPr>
              <a:t>N</a:t>
            </a:r>
            <a:r>
              <a:rPr lang="en-US" b="1" dirty="0" smtClean="0">
                <a:solidFill>
                  <a:schemeClr val="accent3">
                    <a:lumMod val="50000"/>
                  </a:schemeClr>
                </a:solidFill>
              </a:rPr>
              <a:t>umerical Estimate when we have perfectly good rules for taking derivatives?</a:t>
            </a:r>
            <a:endParaRPr lang="en-US" b="1" dirty="0">
              <a:solidFill>
                <a:schemeClr val="accent3">
                  <a:lumMod val="50000"/>
                </a:schemeClr>
              </a:solidFill>
            </a:endParaRPr>
          </a:p>
        </p:txBody>
      </p:sp>
      <p:sp>
        <p:nvSpPr>
          <p:cNvPr id="3" name="Content Placeholder 2"/>
          <p:cNvSpPr>
            <a:spLocks noGrp="1"/>
          </p:cNvSpPr>
          <p:nvPr>
            <p:ph idx="1"/>
          </p:nvPr>
        </p:nvSpPr>
        <p:spPr>
          <a:xfrm>
            <a:off x="304800" y="3276600"/>
            <a:ext cx="8610600" cy="2819400"/>
          </a:xfrm>
        </p:spPr>
        <p:txBody>
          <a:bodyPr>
            <a:normAutofit/>
          </a:bodyPr>
          <a:lstStyle/>
          <a:p>
            <a:pPr marL="0" indent="0">
              <a:buNone/>
            </a:pPr>
            <a:r>
              <a:rPr lang="en-US" dirty="0" smtClean="0">
                <a:solidFill>
                  <a:schemeClr val="accent1">
                    <a:lumMod val="50000"/>
                  </a:schemeClr>
                </a:solidFill>
                <a:latin typeface="Arial" pitchFamily="34" charset="0"/>
                <a:cs typeface="Arial" pitchFamily="34" charset="0"/>
              </a:rPr>
              <a:t>We don’t always have an equation to take a derivative of.  Sometimes we simply have data points.  For example:</a:t>
            </a:r>
          </a:p>
          <a:p>
            <a:r>
              <a:rPr lang="en-US" dirty="0" smtClean="0">
                <a:solidFill>
                  <a:schemeClr val="accent1">
                    <a:lumMod val="50000"/>
                  </a:schemeClr>
                </a:solidFill>
                <a:latin typeface="Arial" pitchFamily="34" charset="0"/>
                <a:cs typeface="Arial" pitchFamily="34" charset="0"/>
              </a:rPr>
              <a:t>Estimate velocity of an object based on position measurements (could be real-time measurements).</a:t>
            </a:r>
          </a:p>
          <a:p>
            <a:r>
              <a:rPr lang="en-US" dirty="0" smtClean="0">
                <a:solidFill>
                  <a:schemeClr val="accent1">
                    <a:lumMod val="50000"/>
                  </a:schemeClr>
                </a:solidFill>
                <a:latin typeface="Arial" pitchFamily="34" charset="0"/>
                <a:cs typeface="Arial" pitchFamily="34" charset="0"/>
              </a:rPr>
              <a:t>Estimate acceleration of an object based velocity measurements (could be real-time measurements).</a:t>
            </a:r>
          </a:p>
          <a:p>
            <a:endParaRPr lang="en-US" dirty="0" smtClean="0">
              <a:solidFill>
                <a:schemeClr val="accent1">
                  <a:lumMod val="50000"/>
                </a:schemeClr>
              </a:solidFill>
              <a:latin typeface="Arial" pitchFamily="34" charset="0"/>
              <a:cs typeface="Arial" pitchFamily="34" charset="0"/>
            </a:endParaRPr>
          </a:p>
          <a:p>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067268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2133600"/>
          </a:xfrm>
        </p:spPr>
        <p:txBody>
          <a:bodyPr>
            <a:normAutofit fontScale="90000"/>
          </a:bodyPr>
          <a:lstStyle/>
          <a:p>
            <a:pPr algn="ctr"/>
            <a:r>
              <a:rPr lang="en-US" b="1" dirty="0" smtClean="0">
                <a:solidFill>
                  <a:schemeClr val="accent3">
                    <a:lumMod val="50000"/>
                  </a:schemeClr>
                </a:solidFill>
              </a:rPr>
              <a:t>Why do we need a </a:t>
            </a:r>
            <a:r>
              <a:rPr lang="en-US" b="1" dirty="0">
                <a:solidFill>
                  <a:schemeClr val="accent3">
                    <a:lumMod val="50000"/>
                  </a:schemeClr>
                </a:solidFill>
              </a:rPr>
              <a:t>N</a:t>
            </a:r>
            <a:r>
              <a:rPr lang="en-US" b="1" dirty="0" smtClean="0">
                <a:solidFill>
                  <a:schemeClr val="accent3">
                    <a:lumMod val="50000"/>
                  </a:schemeClr>
                </a:solidFill>
              </a:rPr>
              <a:t>umerical Estimate when we have perfectly good rules for taking derivatives?</a:t>
            </a:r>
            <a:endParaRPr lang="en-US" b="1" dirty="0">
              <a:solidFill>
                <a:schemeClr val="accent3">
                  <a:lumMod val="50000"/>
                </a:schemeClr>
              </a:solidFill>
            </a:endParaRPr>
          </a:p>
        </p:txBody>
      </p:sp>
      <p:sp>
        <p:nvSpPr>
          <p:cNvPr id="3" name="Content Placeholder 2"/>
          <p:cNvSpPr>
            <a:spLocks noGrp="1"/>
          </p:cNvSpPr>
          <p:nvPr>
            <p:ph idx="1"/>
          </p:nvPr>
        </p:nvSpPr>
        <p:spPr>
          <a:xfrm>
            <a:off x="304800" y="3276600"/>
            <a:ext cx="8610600" cy="2971800"/>
          </a:xfrm>
        </p:spPr>
        <p:txBody>
          <a:bodyPr>
            <a:normAutofit/>
          </a:bodyPr>
          <a:lstStyle/>
          <a:p>
            <a:endParaRPr lang="en-US" dirty="0" smtClean="0">
              <a:solidFill>
                <a:schemeClr val="accent1">
                  <a:lumMod val="50000"/>
                </a:schemeClr>
              </a:solidFill>
              <a:latin typeface="Arial" pitchFamily="34" charset="0"/>
              <a:cs typeface="Arial" pitchFamily="34" charset="0"/>
            </a:endParaRPr>
          </a:p>
          <a:p>
            <a:r>
              <a:rPr lang="en-US" u="sng" dirty="0" smtClean="0">
                <a:solidFill>
                  <a:schemeClr val="accent1">
                    <a:lumMod val="50000"/>
                  </a:schemeClr>
                </a:solidFill>
                <a:latin typeface="Arial" pitchFamily="34" charset="0"/>
                <a:cs typeface="Arial" pitchFamily="34" charset="0"/>
              </a:rPr>
              <a:t>GPS</a:t>
            </a:r>
            <a:r>
              <a:rPr lang="en-US" dirty="0" smtClean="0">
                <a:solidFill>
                  <a:schemeClr val="accent1">
                    <a:lumMod val="50000"/>
                  </a:schemeClr>
                </a:solidFill>
                <a:latin typeface="Arial" pitchFamily="34" charset="0"/>
                <a:cs typeface="Arial" pitchFamily="34" charset="0"/>
              </a:rPr>
              <a:t>:  Provides vehicle velocity.  How?  It isn’t hooked into the car’s speedometer.</a:t>
            </a:r>
          </a:p>
          <a:p>
            <a:r>
              <a:rPr lang="en-US" u="sng" dirty="0" smtClean="0">
                <a:solidFill>
                  <a:schemeClr val="accent1">
                    <a:lumMod val="50000"/>
                  </a:schemeClr>
                </a:solidFill>
                <a:latin typeface="Arial" pitchFamily="34" charset="0"/>
                <a:cs typeface="Arial" pitchFamily="34" charset="0"/>
              </a:rPr>
              <a:t>Segway</a:t>
            </a:r>
            <a:r>
              <a:rPr lang="en-US" dirty="0" smtClean="0">
                <a:solidFill>
                  <a:schemeClr val="accent1">
                    <a:lumMod val="50000"/>
                  </a:schemeClr>
                </a:solidFill>
                <a:latin typeface="Arial" pitchFamily="34" charset="0"/>
                <a:cs typeface="Arial" pitchFamily="34" charset="0"/>
              </a:rPr>
              <a:t>: Sensors measure wheel position but controller needs velocity and acceleration in addition to position.  </a:t>
            </a: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0305652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1050"/>
            <a:ext cx="8229600" cy="1143000"/>
          </a:xfrm>
        </p:spPr>
        <p:txBody>
          <a:bodyPr>
            <a:normAutofit fontScale="90000"/>
          </a:bodyPr>
          <a:lstStyle/>
          <a:p>
            <a:pPr algn="ctr"/>
            <a:r>
              <a:rPr lang="en-US" b="1" dirty="0" smtClean="0">
                <a:solidFill>
                  <a:schemeClr val="accent3">
                    <a:lumMod val="50000"/>
                  </a:schemeClr>
                </a:solidFill>
              </a:rPr>
              <a:t>2-Point Estimate for 1</a:t>
            </a:r>
            <a:r>
              <a:rPr lang="en-US" b="1" baseline="30000" dirty="0" smtClean="0">
                <a:solidFill>
                  <a:schemeClr val="accent3">
                    <a:lumMod val="50000"/>
                  </a:schemeClr>
                </a:solidFill>
              </a:rPr>
              <a:t>st</a:t>
            </a:r>
            <a:r>
              <a:rPr lang="en-US" b="1" dirty="0" smtClean="0">
                <a:solidFill>
                  <a:schemeClr val="accent3">
                    <a:lumMod val="50000"/>
                  </a:schemeClr>
                </a:solidFill>
              </a:rPr>
              <a:t> Derivative</a:t>
            </a:r>
            <a:endParaRPr lang="en-US" b="1" dirty="0">
              <a:solidFill>
                <a:schemeClr val="accent3">
                  <a:lumMod val="50000"/>
                </a:schemeClr>
              </a:solidFill>
            </a:endParaRPr>
          </a:p>
        </p:txBody>
      </p:sp>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112" tIns="914112" rIns="914112" bIns="914112" numCol="1" anchor="ctr" anchorCtr="0" compatLnSpc="1">
            <a:prstTxWarp prst="textNoShape">
              <a:avLst/>
            </a:prstTxWarp>
            <a:spAutoFit/>
          </a:bodyPr>
          <a:lstStyle/>
          <a:p>
            <a:endParaRPr lang="en-US" dirty="0"/>
          </a:p>
        </p:txBody>
      </p:sp>
      <p:sp>
        <p:nvSpPr>
          <p:cNvPr id="47107" name="Rectangle 3"/>
          <p:cNvSpPr>
            <a:spLocks noChangeArrowheads="1"/>
          </p:cNvSpPr>
          <p:nvPr/>
        </p:nvSpPr>
        <p:spPr bwMode="auto">
          <a:xfrm>
            <a:off x="0" y="1352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Box 6"/>
          <p:cNvSpPr txBox="1"/>
          <p:nvPr/>
        </p:nvSpPr>
        <p:spPr>
          <a:xfrm>
            <a:off x="685800" y="4495800"/>
            <a:ext cx="7772400" cy="1569660"/>
          </a:xfrm>
          <a:prstGeom prst="rect">
            <a:avLst/>
          </a:prstGeom>
          <a:noFill/>
        </p:spPr>
        <p:txBody>
          <a:bodyPr wrap="square" rtlCol="0">
            <a:spAutoFit/>
          </a:bodyPr>
          <a:lstStyle/>
          <a:p>
            <a:r>
              <a:rPr lang="en-US" sz="2400" dirty="0" smtClean="0">
                <a:solidFill>
                  <a:schemeClr val="accent1">
                    <a:lumMod val="50000"/>
                  </a:schemeClr>
                </a:solidFill>
                <a:latin typeface="Arial" pitchFamily="34" charset="0"/>
                <a:cs typeface="Arial" pitchFamily="34" charset="0"/>
              </a:rPr>
              <a:t>How good is the approximation?</a:t>
            </a:r>
          </a:p>
          <a:p>
            <a:endParaRPr lang="en-US" sz="2400" dirty="0" smtClean="0">
              <a:solidFill>
                <a:schemeClr val="accent1">
                  <a:lumMod val="50000"/>
                </a:schemeClr>
              </a:solidFill>
              <a:latin typeface="Arial" pitchFamily="34" charset="0"/>
              <a:cs typeface="Arial" pitchFamily="34" charset="0"/>
            </a:endParaRPr>
          </a:p>
          <a:p>
            <a:r>
              <a:rPr lang="en-US" sz="2400" dirty="0" smtClean="0">
                <a:solidFill>
                  <a:schemeClr val="accent1">
                    <a:lumMod val="50000"/>
                  </a:schemeClr>
                </a:solidFill>
                <a:latin typeface="Arial" pitchFamily="34" charset="0"/>
                <a:cs typeface="Arial" pitchFamily="34" charset="0"/>
              </a:rPr>
              <a:t>It depends on the choice of ∆t and on how rapidly f(t) is changing.</a:t>
            </a:r>
            <a:endParaRPr lang="en-US" sz="2400" dirty="0">
              <a:solidFill>
                <a:schemeClr val="accent1">
                  <a:lumMod val="50000"/>
                </a:schemeClr>
              </a:solidFill>
              <a:latin typeface="Arial" pitchFamily="34" charset="0"/>
              <a:cs typeface="Arial" pitchFamily="34" charset="0"/>
            </a:endParaRPr>
          </a:p>
        </p:txBody>
      </p:sp>
      <p:sp>
        <p:nvSpPr>
          <p:cNvPr id="4710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112" tIns="914112" rIns="914112" bIns="914112" numCol="1" anchor="ctr" anchorCtr="0" compatLnSpc="1">
            <a:prstTxWarp prst="textNoShape">
              <a:avLst/>
            </a:prstTxWarp>
            <a:spAutoFit/>
          </a:bodyPr>
          <a:lstStyle/>
          <a:p>
            <a:endParaRPr lang="en-US" dirty="0"/>
          </a:p>
        </p:txBody>
      </p:sp>
      <p:sp>
        <p:nvSpPr>
          <p:cNvPr id="47110" name="Rectangle 6"/>
          <p:cNvSpPr>
            <a:spLocks noChangeArrowheads="1"/>
          </p:cNvSpPr>
          <p:nvPr/>
        </p:nvSpPr>
        <p:spPr bwMode="auto">
          <a:xfrm>
            <a:off x="0" y="1352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11" name="TextBox 10"/>
              <p:cNvSpPr txBox="1"/>
              <p:nvPr/>
            </p:nvSpPr>
            <p:spPr>
              <a:xfrm>
                <a:off x="1828800" y="2590800"/>
                <a:ext cx="4671214" cy="104804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3200" b="0" i="1" smtClean="0">
                              <a:solidFill>
                                <a:schemeClr val="accent1">
                                  <a:lumMod val="50000"/>
                                </a:schemeClr>
                              </a:solidFill>
                              <a:latin typeface="Cambria Math" panose="02040503050406030204" pitchFamily="18" charset="0"/>
                            </a:rPr>
                          </m:ctrlPr>
                        </m:sSupPr>
                        <m:e>
                          <m:r>
                            <m:rPr>
                              <m:sty m:val="p"/>
                            </m:rPr>
                            <a:rPr lang="en-US" sz="3200" b="0" i="0" smtClean="0">
                              <a:solidFill>
                                <a:schemeClr val="accent1">
                                  <a:lumMod val="50000"/>
                                </a:schemeClr>
                              </a:solidFill>
                              <a:latin typeface="Cambria Math"/>
                            </a:rPr>
                            <m:t>f</m:t>
                          </m:r>
                        </m:e>
                        <m:sup>
                          <m:r>
                            <a:rPr lang="en-US" sz="3200" b="0" i="0" smtClean="0">
                              <a:solidFill>
                                <a:schemeClr val="accent1">
                                  <a:lumMod val="50000"/>
                                </a:schemeClr>
                              </a:solidFill>
                              <a:latin typeface="Cambria Math"/>
                            </a:rPr>
                            <m:t>′</m:t>
                          </m:r>
                        </m:sup>
                      </m:sSup>
                      <m:d>
                        <m:dPr>
                          <m:ctrlPr>
                            <a:rPr lang="en-US" sz="3200" b="0" i="1" smtClean="0">
                              <a:solidFill>
                                <a:schemeClr val="accent1">
                                  <a:lumMod val="50000"/>
                                </a:schemeClr>
                              </a:solidFill>
                              <a:latin typeface="Cambria Math" panose="02040503050406030204" pitchFamily="18" charset="0"/>
                            </a:rPr>
                          </m:ctrlPr>
                        </m:dPr>
                        <m:e>
                          <m:r>
                            <m:rPr>
                              <m:sty m:val="p"/>
                            </m:rPr>
                            <a:rPr lang="en-US" sz="3200" b="0" i="0" smtClean="0">
                              <a:solidFill>
                                <a:schemeClr val="accent1">
                                  <a:lumMod val="50000"/>
                                </a:schemeClr>
                              </a:solidFill>
                              <a:latin typeface="Cambria Math"/>
                            </a:rPr>
                            <m:t>t</m:t>
                          </m:r>
                        </m:e>
                      </m:d>
                      <m:r>
                        <a:rPr lang="en-US" sz="3200" b="0" i="1" smtClean="0">
                          <a:solidFill>
                            <a:schemeClr val="accent1">
                              <a:lumMod val="50000"/>
                            </a:schemeClr>
                          </a:solidFill>
                          <a:latin typeface="Cambria Math"/>
                        </a:rPr>
                        <m:t>≈</m:t>
                      </m:r>
                      <m:f>
                        <m:fPr>
                          <m:ctrlPr>
                            <a:rPr lang="en-US" sz="3200" b="0" i="1" smtClean="0">
                              <a:solidFill>
                                <a:schemeClr val="accent1">
                                  <a:lumMod val="50000"/>
                                </a:schemeClr>
                              </a:solidFill>
                              <a:latin typeface="Cambria Math" panose="02040503050406030204" pitchFamily="18" charset="0"/>
                            </a:rPr>
                          </m:ctrlPr>
                        </m:fPr>
                        <m:num>
                          <m:r>
                            <a:rPr lang="en-US" sz="3200" b="0" i="1" smtClean="0">
                              <a:solidFill>
                                <a:schemeClr val="accent1">
                                  <a:lumMod val="50000"/>
                                </a:schemeClr>
                              </a:solidFill>
                              <a:latin typeface="Cambria Math"/>
                            </a:rPr>
                            <m:t>𝑓</m:t>
                          </m:r>
                          <m:d>
                            <m:dPr>
                              <m:ctrlPr>
                                <a:rPr lang="en-US" sz="3200" b="0" i="1" smtClean="0">
                                  <a:solidFill>
                                    <a:schemeClr val="accent1">
                                      <a:lumMod val="50000"/>
                                    </a:schemeClr>
                                  </a:solidFill>
                                  <a:latin typeface="Cambria Math" panose="02040503050406030204" pitchFamily="18" charset="0"/>
                                </a:rPr>
                              </m:ctrlPr>
                            </m:dPr>
                            <m:e>
                              <m:r>
                                <a:rPr lang="en-US" sz="3200" b="0" i="1" smtClean="0">
                                  <a:solidFill>
                                    <a:schemeClr val="accent1">
                                      <a:lumMod val="50000"/>
                                    </a:schemeClr>
                                  </a:solidFill>
                                  <a:latin typeface="Cambria Math"/>
                                </a:rPr>
                                <m:t>𝑡</m:t>
                              </m:r>
                            </m:e>
                          </m:d>
                          <m:r>
                            <a:rPr lang="en-US" sz="3200" b="0" i="1" smtClean="0">
                              <a:solidFill>
                                <a:schemeClr val="accent1">
                                  <a:lumMod val="50000"/>
                                </a:schemeClr>
                              </a:solidFill>
                              <a:latin typeface="Cambria Math"/>
                              <a:ea typeface="Cambria Math"/>
                            </a:rPr>
                            <m:t>−</m:t>
                          </m:r>
                          <m:r>
                            <a:rPr lang="en-US" sz="3200" b="0" i="1" smtClean="0">
                              <a:solidFill>
                                <a:schemeClr val="accent1">
                                  <a:lumMod val="50000"/>
                                </a:schemeClr>
                              </a:solidFill>
                              <a:latin typeface="Cambria Math"/>
                              <a:ea typeface="Cambria Math"/>
                            </a:rPr>
                            <m:t>𝑓</m:t>
                          </m:r>
                          <m:d>
                            <m:dPr>
                              <m:ctrlPr>
                                <a:rPr lang="en-US" sz="3200" b="0" i="1" smtClean="0">
                                  <a:solidFill>
                                    <a:schemeClr val="accent1">
                                      <a:lumMod val="50000"/>
                                    </a:schemeClr>
                                  </a:solidFill>
                                  <a:latin typeface="Cambria Math" panose="02040503050406030204" pitchFamily="18" charset="0"/>
                                  <a:ea typeface="Cambria Math"/>
                                </a:rPr>
                              </m:ctrlPr>
                            </m:dPr>
                            <m:e>
                              <m:r>
                                <a:rPr lang="en-US" sz="3200" b="0" i="1" smtClean="0">
                                  <a:solidFill>
                                    <a:schemeClr val="accent1">
                                      <a:lumMod val="50000"/>
                                    </a:schemeClr>
                                  </a:solidFill>
                                  <a:latin typeface="Cambria Math"/>
                                  <a:ea typeface="Cambria Math"/>
                                </a:rPr>
                                <m:t>𝑡</m:t>
                              </m:r>
                              <m:r>
                                <a:rPr lang="en-US" sz="3200" b="0" i="1" smtClean="0">
                                  <a:solidFill>
                                    <a:schemeClr val="accent1">
                                      <a:lumMod val="50000"/>
                                    </a:schemeClr>
                                  </a:solidFill>
                                  <a:latin typeface="Cambria Math"/>
                                  <a:ea typeface="Cambria Math"/>
                                </a:rPr>
                                <m:t>−</m:t>
                              </m:r>
                              <m:r>
                                <m:rPr>
                                  <m:sty m:val="p"/>
                                </m:rPr>
                                <a:rPr lang="el-GR" sz="3200" b="0" i="1" smtClean="0">
                                  <a:solidFill>
                                    <a:schemeClr val="accent1">
                                      <a:lumMod val="50000"/>
                                    </a:schemeClr>
                                  </a:solidFill>
                                  <a:latin typeface="Cambria Math"/>
                                  <a:ea typeface="Cambria Math"/>
                                </a:rPr>
                                <m:t>Δ</m:t>
                              </m:r>
                              <m:r>
                                <a:rPr lang="en-US" sz="3200" b="0" i="1" smtClean="0">
                                  <a:solidFill>
                                    <a:schemeClr val="accent1">
                                      <a:lumMod val="50000"/>
                                    </a:schemeClr>
                                  </a:solidFill>
                                  <a:latin typeface="Cambria Math"/>
                                  <a:ea typeface="Cambria Math"/>
                                </a:rPr>
                                <m:t>𝑡</m:t>
                              </m:r>
                            </m:e>
                          </m:d>
                        </m:num>
                        <m:den>
                          <m:r>
                            <a:rPr lang="en-US" sz="3200" b="0" i="1" smtClean="0">
                              <a:solidFill>
                                <a:schemeClr val="accent1">
                                  <a:lumMod val="50000"/>
                                </a:schemeClr>
                              </a:solidFill>
                              <a:latin typeface="Cambria Math"/>
                              <a:ea typeface="Cambria Math"/>
                            </a:rPr>
                            <m:t>∆</m:t>
                          </m:r>
                          <m:r>
                            <a:rPr lang="en-US" sz="3200" b="0" i="1" smtClean="0">
                              <a:solidFill>
                                <a:schemeClr val="accent1">
                                  <a:lumMod val="50000"/>
                                </a:schemeClr>
                              </a:solidFill>
                              <a:latin typeface="Cambria Math"/>
                              <a:ea typeface="Cambria Math"/>
                            </a:rPr>
                            <m:t>𝑡</m:t>
                          </m:r>
                        </m:den>
                      </m:f>
                      <m:r>
                        <a:rPr lang="en-US" sz="3200" b="0" i="1" smtClean="0">
                          <a:solidFill>
                            <a:schemeClr val="accent1">
                              <a:lumMod val="50000"/>
                            </a:schemeClr>
                          </a:solidFill>
                          <a:latin typeface="Cambria Math"/>
                        </a:rPr>
                        <m:t> </m:t>
                      </m:r>
                    </m:oMath>
                  </m:oMathPara>
                </a14:m>
                <a:endParaRPr lang="en-US" sz="2400" dirty="0">
                  <a:solidFill>
                    <a:schemeClr val="accent1">
                      <a:lumMod val="50000"/>
                    </a:schemeClr>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828800" y="2590800"/>
                <a:ext cx="4671214" cy="1048044"/>
              </a:xfrm>
              <a:prstGeom prst="rect">
                <a:avLst/>
              </a:prstGeom>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883748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pPr algn="ctr"/>
            <a:r>
              <a:rPr lang="en-US" b="1" dirty="0" smtClean="0">
                <a:solidFill>
                  <a:schemeClr val="accent3">
                    <a:lumMod val="50000"/>
                  </a:schemeClr>
                </a:solidFill>
              </a:rPr>
              <a:t>2-Point Estimate: Graphical View</a:t>
            </a:r>
            <a:endParaRPr lang="en-US" b="1" dirty="0">
              <a:solidFill>
                <a:schemeClr val="accent3">
                  <a:lumMod val="50000"/>
                </a:schemeClr>
              </a:solidFill>
            </a:endParaRPr>
          </a:p>
        </p:txBody>
      </p:sp>
      <p:sp>
        <p:nvSpPr>
          <p:cNvPr id="7" name="TextBox 6"/>
          <p:cNvSpPr txBox="1"/>
          <p:nvPr/>
        </p:nvSpPr>
        <p:spPr>
          <a:xfrm>
            <a:off x="304800" y="1828800"/>
            <a:ext cx="8653463" cy="707886"/>
          </a:xfrm>
          <a:prstGeom prst="rect">
            <a:avLst/>
          </a:prstGeom>
          <a:noFill/>
        </p:spPr>
        <p:txBody>
          <a:bodyPr wrap="square" rtlCol="0">
            <a:spAutoFit/>
          </a:bodyPr>
          <a:lstStyle/>
          <a:p>
            <a:r>
              <a:rPr lang="en-US" sz="2000" dirty="0" smtClean="0">
                <a:solidFill>
                  <a:schemeClr val="accent1">
                    <a:lumMod val="50000"/>
                  </a:schemeClr>
                </a:solidFill>
                <a:latin typeface="Arial" pitchFamily="34" charset="0"/>
                <a:cs typeface="Arial" pitchFamily="34" charset="0"/>
              </a:rPr>
              <a:t>Suppose we have collected position data every 1 second and wish to estimate velocity (1</a:t>
            </a:r>
            <a:r>
              <a:rPr lang="en-US" sz="2000" baseline="30000" dirty="0" smtClean="0">
                <a:solidFill>
                  <a:schemeClr val="accent1">
                    <a:lumMod val="50000"/>
                  </a:schemeClr>
                </a:solidFill>
                <a:latin typeface="Arial" pitchFamily="34" charset="0"/>
                <a:cs typeface="Arial" pitchFamily="34" charset="0"/>
              </a:rPr>
              <a:t>st</a:t>
            </a:r>
            <a:r>
              <a:rPr lang="en-US" sz="2000" dirty="0" smtClean="0">
                <a:solidFill>
                  <a:schemeClr val="accent1">
                    <a:lumMod val="50000"/>
                  </a:schemeClr>
                </a:solidFill>
                <a:latin typeface="Arial" pitchFamily="34" charset="0"/>
                <a:cs typeface="Arial" pitchFamily="34" charset="0"/>
              </a:rPr>
              <a:t> derivative of position) at t = 3.</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743200"/>
            <a:ext cx="5438775" cy="378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6" name="TextBox 5"/>
              <p:cNvSpPr txBox="1"/>
              <p:nvPr/>
            </p:nvSpPr>
            <p:spPr>
              <a:xfrm>
                <a:off x="5943599" y="2631764"/>
                <a:ext cx="2981325" cy="4099007"/>
              </a:xfrm>
              <a:prstGeom prst="rect">
                <a:avLst/>
              </a:prstGeom>
              <a:noFill/>
            </p:spPr>
            <p:txBody>
              <a:bodyPr wrap="square" rtlCol="0">
                <a:spAutoFit/>
              </a:bodyPr>
              <a:lstStyle/>
              <a:p>
                <a:r>
                  <a:rPr lang="en-US" dirty="0" smtClean="0">
                    <a:solidFill>
                      <a:schemeClr val="accent1">
                        <a:lumMod val="50000"/>
                      </a:schemeClr>
                    </a:solidFill>
                  </a:rPr>
                  <a:t>F</a:t>
                </a:r>
                <a:r>
                  <a:rPr lang="en-US" dirty="0" smtClean="0">
                    <a:solidFill>
                      <a:schemeClr val="accent1">
                        <a:lumMod val="50000"/>
                      </a:schemeClr>
                    </a:solidFill>
                    <a:latin typeface="Arial" pitchFamily="34" charset="0"/>
                    <a:cs typeface="Arial" pitchFamily="34" charset="0"/>
                  </a:rPr>
                  <a:t>or </a:t>
                </a:r>
                <a:r>
                  <a:rPr lang="el-GR" dirty="0" smtClean="0">
                    <a:solidFill>
                      <a:schemeClr val="accent1">
                        <a:lumMod val="50000"/>
                      </a:schemeClr>
                    </a:solidFill>
                    <a:latin typeface="Arial" pitchFamily="34" charset="0"/>
                    <a:cs typeface="Arial" pitchFamily="34" charset="0"/>
                  </a:rPr>
                  <a:t>Δ</a:t>
                </a:r>
                <a:r>
                  <a:rPr lang="en-US" dirty="0" smtClean="0">
                    <a:solidFill>
                      <a:schemeClr val="accent1">
                        <a:lumMod val="50000"/>
                      </a:schemeClr>
                    </a:solidFill>
                    <a:latin typeface="Arial" pitchFamily="34" charset="0"/>
                    <a:cs typeface="Arial" pitchFamily="34" charset="0"/>
                  </a:rPr>
                  <a:t>t = 1:</a:t>
                </a:r>
              </a:p>
              <a:p>
                <a:endParaRPr lang="en-US" dirty="0">
                  <a:solidFill>
                    <a:schemeClr val="accent1">
                      <a:lumMod val="50000"/>
                    </a:schemeClr>
                  </a:solidFill>
                  <a:latin typeface="Arial" pitchFamily="34" charset="0"/>
                  <a:cs typeface="Arial" pitchFamily="34" charset="0"/>
                </a:endParaRPr>
              </a:p>
              <a:p>
                <a:pPr/>
                <a14:m>
                  <m:oMathPara xmlns:m="http://schemas.openxmlformats.org/officeDocument/2006/math">
                    <m:oMathParaPr>
                      <m:jc m:val="centerGroup"/>
                    </m:oMathParaPr>
                    <m:oMath xmlns:m="http://schemas.openxmlformats.org/officeDocument/2006/math">
                      <m:sSup>
                        <m:sSupPr>
                          <m:ctrlPr>
                            <a:rPr lang="en-US" sz="2400" b="0" i="1" smtClean="0">
                              <a:solidFill>
                                <a:schemeClr val="accent1">
                                  <a:lumMod val="50000"/>
                                </a:schemeClr>
                              </a:solidFill>
                              <a:latin typeface="Cambria Math" panose="02040503050406030204" pitchFamily="18" charset="0"/>
                              <a:cs typeface="Arial" pitchFamily="34" charset="0"/>
                            </a:rPr>
                          </m:ctrlPr>
                        </m:sSupPr>
                        <m:e>
                          <m:r>
                            <a:rPr lang="en-US" sz="2400" b="0" i="1" smtClean="0">
                              <a:solidFill>
                                <a:schemeClr val="accent1">
                                  <a:lumMod val="50000"/>
                                </a:schemeClr>
                              </a:solidFill>
                              <a:latin typeface="Cambria Math"/>
                              <a:cs typeface="Arial" pitchFamily="34" charset="0"/>
                            </a:rPr>
                            <m:t>𝑓</m:t>
                          </m:r>
                        </m:e>
                        <m:sup>
                          <m:r>
                            <a:rPr lang="en-US" sz="2400" b="0" i="1" smtClean="0">
                              <a:solidFill>
                                <a:schemeClr val="accent1">
                                  <a:lumMod val="50000"/>
                                </a:schemeClr>
                              </a:solidFill>
                              <a:latin typeface="Cambria Math"/>
                              <a:cs typeface="Arial" pitchFamily="34" charset="0"/>
                            </a:rPr>
                            <m:t>′</m:t>
                          </m:r>
                        </m:sup>
                      </m:sSup>
                      <m:d>
                        <m:dPr>
                          <m:ctrlPr>
                            <a:rPr lang="en-US" sz="2400" b="0" i="1" smtClean="0">
                              <a:solidFill>
                                <a:schemeClr val="accent1">
                                  <a:lumMod val="50000"/>
                                </a:schemeClr>
                              </a:solidFill>
                              <a:latin typeface="Cambria Math" panose="02040503050406030204" pitchFamily="18" charset="0"/>
                              <a:cs typeface="Arial" pitchFamily="34" charset="0"/>
                            </a:rPr>
                          </m:ctrlPr>
                        </m:dPr>
                        <m:e>
                          <m:r>
                            <a:rPr lang="en-US" sz="2400" b="0" i="1" smtClean="0">
                              <a:solidFill>
                                <a:schemeClr val="accent1">
                                  <a:lumMod val="50000"/>
                                </a:schemeClr>
                              </a:solidFill>
                              <a:latin typeface="Cambria Math"/>
                              <a:cs typeface="Arial" pitchFamily="34" charset="0"/>
                            </a:rPr>
                            <m:t>3</m:t>
                          </m:r>
                        </m:e>
                      </m:d>
                      <m:r>
                        <a:rPr lang="en-US" sz="2400" b="0" i="1" smtClean="0">
                          <a:solidFill>
                            <a:schemeClr val="accent1">
                              <a:lumMod val="50000"/>
                            </a:schemeClr>
                          </a:solidFill>
                          <a:latin typeface="Cambria Math"/>
                          <a:cs typeface="Arial" pitchFamily="34" charset="0"/>
                        </a:rPr>
                        <m:t> </m:t>
                      </m:r>
                      <m:r>
                        <a:rPr lang="en-US" sz="2400" b="0" i="1" smtClean="0">
                          <a:solidFill>
                            <a:schemeClr val="accent1">
                              <a:lumMod val="50000"/>
                            </a:schemeClr>
                          </a:solidFill>
                          <a:latin typeface="Cambria Math"/>
                          <a:ea typeface="Cambria Math"/>
                          <a:cs typeface="Arial" pitchFamily="34" charset="0"/>
                        </a:rPr>
                        <m:t>≈</m:t>
                      </m:r>
                      <m:f>
                        <m:fPr>
                          <m:ctrlPr>
                            <a:rPr lang="en-US" sz="2400" b="0" i="1" smtClean="0">
                              <a:solidFill>
                                <a:schemeClr val="accent1">
                                  <a:lumMod val="50000"/>
                                </a:schemeClr>
                              </a:solidFill>
                              <a:latin typeface="Cambria Math" panose="02040503050406030204" pitchFamily="18" charset="0"/>
                              <a:ea typeface="Cambria Math"/>
                              <a:cs typeface="Arial" pitchFamily="34" charset="0"/>
                            </a:rPr>
                          </m:ctrlPr>
                        </m:fPr>
                        <m:num>
                          <m:r>
                            <a:rPr lang="en-US" sz="2400" b="0" i="1" smtClean="0">
                              <a:solidFill>
                                <a:schemeClr val="accent1">
                                  <a:lumMod val="50000"/>
                                </a:schemeClr>
                              </a:solidFill>
                              <a:latin typeface="Cambria Math"/>
                              <a:ea typeface="Cambria Math"/>
                              <a:cs typeface="Arial" pitchFamily="34" charset="0"/>
                            </a:rPr>
                            <m:t>𝑓</m:t>
                          </m:r>
                          <m:d>
                            <m:dPr>
                              <m:ctrlPr>
                                <a:rPr lang="en-US" sz="2400" b="0" i="1" smtClean="0">
                                  <a:solidFill>
                                    <a:schemeClr val="accent1">
                                      <a:lumMod val="50000"/>
                                    </a:schemeClr>
                                  </a:solidFill>
                                  <a:latin typeface="Cambria Math" panose="02040503050406030204" pitchFamily="18" charset="0"/>
                                  <a:ea typeface="Cambria Math"/>
                                  <a:cs typeface="Arial" pitchFamily="34" charset="0"/>
                                </a:rPr>
                              </m:ctrlPr>
                            </m:dPr>
                            <m:e>
                              <m:r>
                                <a:rPr lang="en-US" sz="2400" b="0" i="1" smtClean="0">
                                  <a:solidFill>
                                    <a:schemeClr val="accent1">
                                      <a:lumMod val="50000"/>
                                    </a:schemeClr>
                                  </a:solidFill>
                                  <a:latin typeface="Cambria Math"/>
                                  <a:ea typeface="Cambria Math"/>
                                  <a:cs typeface="Arial" pitchFamily="34" charset="0"/>
                                </a:rPr>
                                <m:t>3</m:t>
                              </m:r>
                            </m:e>
                          </m:d>
                          <m:r>
                            <a:rPr lang="en-US" sz="2400" b="0" i="1" smtClean="0">
                              <a:solidFill>
                                <a:schemeClr val="accent1">
                                  <a:lumMod val="50000"/>
                                </a:schemeClr>
                              </a:solidFill>
                              <a:latin typeface="Cambria Math"/>
                              <a:ea typeface="Cambria Math"/>
                              <a:cs typeface="Arial" pitchFamily="34" charset="0"/>
                            </a:rPr>
                            <m:t>−</m:t>
                          </m:r>
                          <m:r>
                            <a:rPr lang="en-US" sz="2400" b="0" i="1" smtClean="0">
                              <a:solidFill>
                                <a:schemeClr val="accent1">
                                  <a:lumMod val="50000"/>
                                </a:schemeClr>
                              </a:solidFill>
                              <a:latin typeface="Cambria Math"/>
                              <a:ea typeface="Cambria Math"/>
                              <a:cs typeface="Arial" pitchFamily="34" charset="0"/>
                            </a:rPr>
                            <m:t>𝑓</m:t>
                          </m:r>
                          <m:r>
                            <a:rPr lang="en-US" sz="2400" b="0" i="1" smtClean="0">
                              <a:solidFill>
                                <a:schemeClr val="accent1">
                                  <a:lumMod val="50000"/>
                                </a:schemeClr>
                              </a:solidFill>
                              <a:latin typeface="Cambria Math"/>
                              <a:ea typeface="Cambria Math"/>
                              <a:cs typeface="Arial" pitchFamily="34" charset="0"/>
                            </a:rPr>
                            <m:t>(2)</m:t>
                          </m:r>
                        </m:num>
                        <m:den>
                          <m:r>
                            <a:rPr lang="en-US" sz="2400" b="0" i="1" smtClean="0">
                              <a:solidFill>
                                <a:schemeClr val="accent1">
                                  <a:lumMod val="50000"/>
                                </a:schemeClr>
                              </a:solidFill>
                              <a:latin typeface="Cambria Math"/>
                              <a:ea typeface="Cambria Math"/>
                              <a:cs typeface="Arial" pitchFamily="34" charset="0"/>
                            </a:rPr>
                            <m:t>1</m:t>
                          </m:r>
                        </m:den>
                      </m:f>
                    </m:oMath>
                  </m:oMathPara>
                </a14:m>
                <a:endParaRPr lang="en-US" sz="2400" dirty="0" smtClean="0">
                  <a:solidFill>
                    <a:schemeClr val="accent1">
                      <a:lumMod val="50000"/>
                    </a:schemeClr>
                  </a:solidFill>
                  <a:latin typeface="Arial" pitchFamily="34" charset="0"/>
                  <a:cs typeface="Arial" pitchFamily="34" charset="0"/>
                </a:endParaRPr>
              </a:p>
              <a:p>
                <a:endParaRPr lang="en-US" dirty="0">
                  <a:solidFill>
                    <a:schemeClr val="accent1">
                      <a:lumMod val="50000"/>
                    </a:schemeClr>
                  </a:solidFill>
                  <a:latin typeface="Arial" pitchFamily="34" charset="0"/>
                  <a:cs typeface="Arial" pitchFamily="34" charset="0"/>
                </a:endParaRPr>
              </a:p>
              <a:p>
                <a:pPr algn="ctr"/>
                <a:r>
                  <a:rPr lang="en-US" dirty="0" smtClean="0">
                    <a:solidFill>
                      <a:schemeClr val="accent1">
                        <a:lumMod val="50000"/>
                      </a:schemeClr>
                    </a:solidFill>
                    <a:latin typeface="Arial" pitchFamily="34" charset="0"/>
                    <a:cs typeface="Arial" pitchFamily="34" charset="0"/>
                  </a:rPr>
                  <a:t> </a:t>
                </a:r>
                <a14:m>
                  <m:oMath xmlns:m="http://schemas.openxmlformats.org/officeDocument/2006/math">
                    <m:sSup>
                      <m:sSupPr>
                        <m:ctrlPr>
                          <a:rPr lang="en-US" sz="2400" b="0" i="1" smtClean="0">
                            <a:solidFill>
                              <a:schemeClr val="accent1">
                                <a:lumMod val="50000"/>
                              </a:schemeClr>
                            </a:solidFill>
                            <a:latin typeface="Cambria Math" panose="02040503050406030204" pitchFamily="18" charset="0"/>
                            <a:cs typeface="Arial" pitchFamily="34" charset="0"/>
                          </a:rPr>
                        </m:ctrlPr>
                      </m:sSupPr>
                      <m:e>
                        <m:r>
                          <a:rPr lang="en-US" sz="2400" b="0" i="1" smtClean="0">
                            <a:solidFill>
                              <a:schemeClr val="accent1">
                                <a:lumMod val="50000"/>
                              </a:schemeClr>
                            </a:solidFill>
                            <a:latin typeface="Cambria Math"/>
                            <a:cs typeface="Arial" pitchFamily="34" charset="0"/>
                          </a:rPr>
                          <m:t>𝑓</m:t>
                        </m:r>
                      </m:e>
                      <m:sup>
                        <m:r>
                          <a:rPr lang="en-US" sz="2400" b="0" i="1" smtClean="0">
                            <a:solidFill>
                              <a:schemeClr val="accent1">
                                <a:lumMod val="50000"/>
                              </a:schemeClr>
                            </a:solidFill>
                            <a:latin typeface="Cambria Math"/>
                            <a:cs typeface="Arial" pitchFamily="34" charset="0"/>
                          </a:rPr>
                          <m:t>′</m:t>
                        </m:r>
                      </m:sup>
                    </m:sSup>
                    <m:d>
                      <m:dPr>
                        <m:ctrlPr>
                          <a:rPr lang="en-US" sz="2400" b="0" i="1" smtClean="0">
                            <a:solidFill>
                              <a:schemeClr val="accent1">
                                <a:lumMod val="50000"/>
                              </a:schemeClr>
                            </a:solidFill>
                            <a:latin typeface="Cambria Math" panose="02040503050406030204" pitchFamily="18" charset="0"/>
                            <a:cs typeface="Arial" pitchFamily="34" charset="0"/>
                          </a:rPr>
                        </m:ctrlPr>
                      </m:dPr>
                      <m:e>
                        <m:r>
                          <a:rPr lang="en-US" sz="2400" b="0" i="1" smtClean="0">
                            <a:solidFill>
                              <a:schemeClr val="accent1">
                                <a:lumMod val="50000"/>
                              </a:schemeClr>
                            </a:solidFill>
                            <a:latin typeface="Cambria Math"/>
                            <a:cs typeface="Arial" pitchFamily="34" charset="0"/>
                          </a:rPr>
                          <m:t>3</m:t>
                        </m:r>
                      </m:e>
                    </m:d>
                    <m:r>
                      <a:rPr lang="en-US" sz="2400" b="0" i="1" smtClean="0">
                        <a:solidFill>
                          <a:schemeClr val="accent1">
                            <a:lumMod val="50000"/>
                          </a:schemeClr>
                        </a:solidFill>
                        <a:latin typeface="Cambria Math"/>
                        <a:ea typeface="Cambria Math"/>
                        <a:cs typeface="Arial" pitchFamily="34" charset="0"/>
                      </a:rPr>
                      <m:t>≈</m:t>
                    </m:r>
                    <m:f>
                      <m:fPr>
                        <m:ctrlPr>
                          <a:rPr lang="en-US" sz="2400" b="0" i="1" smtClean="0">
                            <a:solidFill>
                              <a:schemeClr val="accent1">
                                <a:lumMod val="50000"/>
                              </a:schemeClr>
                            </a:solidFill>
                            <a:latin typeface="Cambria Math" panose="02040503050406030204" pitchFamily="18" charset="0"/>
                            <a:ea typeface="Cambria Math"/>
                            <a:cs typeface="Arial" pitchFamily="34" charset="0"/>
                          </a:rPr>
                        </m:ctrlPr>
                      </m:fPr>
                      <m:num>
                        <m:r>
                          <a:rPr lang="en-US" sz="2400" b="0" i="1" smtClean="0">
                            <a:solidFill>
                              <a:schemeClr val="accent1">
                                <a:lumMod val="50000"/>
                              </a:schemeClr>
                            </a:solidFill>
                            <a:latin typeface="Cambria Math"/>
                            <a:ea typeface="Cambria Math"/>
                            <a:cs typeface="Arial" pitchFamily="34" charset="0"/>
                          </a:rPr>
                          <m:t>2−4</m:t>
                        </m:r>
                      </m:num>
                      <m:den>
                        <m:r>
                          <a:rPr lang="en-US" sz="2400" b="0" i="1" smtClean="0">
                            <a:solidFill>
                              <a:schemeClr val="accent1">
                                <a:lumMod val="50000"/>
                              </a:schemeClr>
                            </a:solidFill>
                            <a:latin typeface="Cambria Math"/>
                            <a:ea typeface="Cambria Math"/>
                            <a:cs typeface="Arial" pitchFamily="34" charset="0"/>
                          </a:rPr>
                          <m:t>1</m:t>
                        </m:r>
                      </m:den>
                    </m:f>
                    <m:r>
                      <a:rPr lang="en-US" sz="2400" b="0" i="1" smtClean="0">
                        <a:solidFill>
                          <a:schemeClr val="accent1">
                            <a:lumMod val="50000"/>
                          </a:schemeClr>
                        </a:solidFill>
                        <a:latin typeface="Cambria Math"/>
                        <a:ea typeface="Cambria Math"/>
                        <a:cs typeface="Arial" pitchFamily="34" charset="0"/>
                      </a:rPr>
                      <m:t>=−2</m:t>
                    </m:r>
                  </m:oMath>
                </a14:m>
                <a:endParaRPr lang="en-US" sz="2400" b="0" dirty="0" smtClean="0">
                  <a:solidFill>
                    <a:schemeClr val="accent1">
                      <a:lumMod val="50000"/>
                    </a:schemeClr>
                  </a:solidFill>
                  <a:latin typeface="Arial" pitchFamily="34" charset="0"/>
                  <a:ea typeface="Cambria Math"/>
                  <a:cs typeface="Arial" pitchFamily="34" charset="0"/>
                </a:endParaRPr>
              </a:p>
              <a:p>
                <a:endParaRPr lang="en-US" dirty="0" smtClean="0"/>
              </a:p>
              <a:p>
                <a:r>
                  <a:rPr lang="en-US" u="sng" dirty="0" smtClean="0">
                    <a:solidFill>
                      <a:srgbClr val="7030A0"/>
                    </a:solidFill>
                    <a:latin typeface="Arial" pitchFamily="34" charset="0"/>
                    <a:cs typeface="Arial" pitchFamily="34" charset="0"/>
                  </a:rPr>
                  <a:t>Note</a:t>
                </a:r>
                <a:r>
                  <a:rPr lang="en-US" dirty="0" smtClean="0">
                    <a:solidFill>
                      <a:srgbClr val="7030A0"/>
                    </a:solidFill>
                    <a:latin typeface="Arial" pitchFamily="34" charset="0"/>
                    <a:cs typeface="Arial" pitchFamily="34" charset="0"/>
                  </a:rPr>
                  <a:t>:  This is a pretty poor approximation!  The actual velocity at t = 3 is zero as shown by the tangent line.  Taking data points more often would help!</a:t>
                </a:r>
              </a:p>
            </p:txBody>
          </p:sp>
        </mc:Choice>
        <mc:Fallback xmlns="">
          <p:sp>
            <p:nvSpPr>
              <p:cNvPr id="6" name="TextBox 5"/>
              <p:cNvSpPr txBox="1">
                <a:spLocks noRot="1" noChangeAspect="1" noMove="1" noResize="1" noEditPoints="1" noAdjustHandles="1" noChangeArrowheads="1" noChangeShapeType="1" noTextEdit="1"/>
              </p:cNvSpPr>
              <p:nvPr/>
            </p:nvSpPr>
            <p:spPr>
              <a:xfrm>
                <a:off x="5943599" y="2631764"/>
                <a:ext cx="2981325" cy="4099007"/>
              </a:xfrm>
              <a:prstGeom prst="rect">
                <a:avLst/>
              </a:prstGeom>
              <a:blipFill rotWithShape="1">
                <a:blip r:embed="rId3"/>
                <a:stretch>
                  <a:fillRect l="-1636" t="-893" r="-1022" b="-1488"/>
                </a:stretch>
              </a:blipFill>
            </p:spPr>
            <p:txBody>
              <a:bodyPr/>
              <a:lstStyle/>
              <a:p>
                <a:r>
                  <a:rPr lang="en-US">
                    <a:noFill/>
                  </a:rPr>
                  <a:t> </a:t>
                </a:r>
              </a:p>
            </p:txBody>
          </p:sp>
        </mc:Fallback>
      </mc:AlternateContent>
    </p:spTree>
    <p:extLst>
      <p:ext uri="{BB962C8B-B14F-4D97-AF65-F5344CB8AC3E}">
        <p14:creationId xmlns:p14="http://schemas.microsoft.com/office/powerpoint/2010/main" val="3238256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2-point Estimate with </a:t>
            </a:r>
            <a:r>
              <a:rPr lang="el-GR" b="1" dirty="0" smtClean="0">
                <a:solidFill>
                  <a:schemeClr val="accent3">
                    <a:lumMod val="50000"/>
                  </a:schemeClr>
                </a:solidFill>
              </a:rPr>
              <a:t>Δ</a:t>
            </a:r>
            <a:r>
              <a:rPr lang="en-US" b="1" dirty="0" smtClean="0">
                <a:solidFill>
                  <a:schemeClr val="accent3">
                    <a:lumMod val="50000"/>
                  </a:schemeClr>
                </a:solidFill>
              </a:rPr>
              <a:t>t = 1</a:t>
            </a:r>
            <a:endParaRPr lang="en-US" b="1" dirty="0">
              <a:solidFill>
                <a:schemeClr val="accent3">
                  <a:lumMod val="50000"/>
                </a:schemeClr>
              </a:solidFill>
            </a:endParaRPr>
          </a:p>
        </p:txBody>
      </p:sp>
      <mc:AlternateContent xmlns:mc="http://schemas.openxmlformats.org/markup-compatibility/2006" xmlns:a14="http://schemas.microsoft.com/office/drawing/2010/main">
        <mc:Choice Requires="a14">
          <p:sp>
            <p:nvSpPr>
              <p:cNvPr id="6" name="Rectangle 5"/>
              <p:cNvSpPr/>
              <p:nvPr/>
            </p:nvSpPr>
            <p:spPr>
              <a:xfrm>
                <a:off x="5753100" y="1825439"/>
                <a:ext cx="3390900" cy="5016758"/>
              </a:xfrm>
              <a:prstGeom prst="rect">
                <a:avLst/>
              </a:prstGeom>
            </p:spPr>
            <p:txBody>
              <a:bodyPr wrap="square">
                <a:spAutoFit/>
              </a:bodyPr>
              <a:lstStyle/>
              <a:p>
                <a:r>
                  <a:rPr lang="en-US" sz="2000" dirty="0" smtClean="0">
                    <a:solidFill>
                      <a:schemeClr val="accent1">
                        <a:lumMod val="50000"/>
                      </a:schemeClr>
                    </a:solidFill>
                    <a:latin typeface="Arial" pitchFamily="34" charset="0"/>
                    <a:cs typeface="Arial" pitchFamily="34" charset="0"/>
                  </a:rPr>
                  <a:t>The graph on the previous slide is of this function:</a:t>
                </a:r>
              </a:p>
              <a:p>
                <a:endParaRPr lang="en-US" sz="2000" i="1" dirty="0">
                  <a:solidFill>
                    <a:schemeClr val="accent1">
                      <a:lumMod val="50000"/>
                    </a:schemeClr>
                  </a:solidFill>
                  <a:latin typeface="Arial" pitchFamily="34" charset="0"/>
                  <a:cs typeface="Arial" pitchFamily="34" charset="0"/>
                </a:endParaRPr>
              </a:p>
              <a:p>
                <a:pPr/>
                <a14:m>
                  <m:oMathPara xmlns:m="http://schemas.openxmlformats.org/officeDocument/2006/math">
                    <m:oMathParaPr>
                      <m:jc m:val="centerGroup"/>
                    </m:oMathParaPr>
                    <m:oMath xmlns:m="http://schemas.openxmlformats.org/officeDocument/2006/math">
                      <m:r>
                        <a:rPr lang="en-US" sz="2000" i="1" smtClean="0">
                          <a:solidFill>
                            <a:schemeClr val="accent1">
                              <a:lumMod val="50000"/>
                            </a:schemeClr>
                          </a:solidFill>
                          <a:latin typeface="Cambria Math"/>
                        </a:rPr>
                        <m:t>𝑓</m:t>
                      </m:r>
                      <m:d>
                        <m:dPr>
                          <m:ctrlPr>
                            <a:rPr lang="en-US" sz="2000" i="1">
                              <a:solidFill>
                                <a:schemeClr val="accent1">
                                  <a:lumMod val="50000"/>
                                </a:schemeClr>
                              </a:solidFill>
                              <a:latin typeface="Cambria Math" panose="02040503050406030204" pitchFamily="18" charset="0"/>
                            </a:rPr>
                          </m:ctrlPr>
                        </m:dPr>
                        <m:e>
                          <m:r>
                            <a:rPr lang="en-US" sz="2000" i="1">
                              <a:solidFill>
                                <a:schemeClr val="accent1">
                                  <a:lumMod val="50000"/>
                                </a:schemeClr>
                              </a:solidFill>
                              <a:latin typeface="Cambria Math"/>
                            </a:rPr>
                            <m:t>𝑡</m:t>
                          </m:r>
                        </m:e>
                      </m:d>
                      <m:r>
                        <a:rPr lang="en-US" sz="2000" i="1">
                          <a:solidFill>
                            <a:schemeClr val="accent1">
                              <a:lumMod val="50000"/>
                            </a:schemeClr>
                          </a:solidFill>
                          <a:latin typeface="Cambria Math"/>
                        </a:rPr>
                        <m:t>=</m:t>
                      </m:r>
                      <m:sSup>
                        <m:sSupPr>
                          <m:ctrlPr>
                            <a:rPr lang="en-US" sz="2000" i="1">
                              <a:solidFill>
                                <a:schemeClr val="accent1">
                                  <a:lumMod val="50000"/>
                                </a:schemeClr>
                              </a:solidFill>
                              <a:latin typeface="Cambria Math" panose="02040503050406030204" pitchFamily="18" charset="0"/>
                            </a:rPr>
                          </m:ctrlPr>
                        </m:sSupPr>
                        <m:e>
                          <m:r>
                            <a:rPr lang="en-US" sz="2000" i="1">
                              <a:solidFill>
                                <a:schemeClr val="accent1">
                                  <a:lumMod val="50000"/>
                                </a:schemeClr>
                              </a:solidFill>
                              <a:latin typeface="Cambria Math"/>
                            </a:rPr>
                            <m:t>𝑡</m:t>
                          </m:r>
                        </m:e>
                        <m:sup>
                          <m:r>
                            <a:rPr lang="en-US" sz="2000" i="1">
                              <a:solidFill>
                                <a:schemeClr val="accent1">
                                  <a:lumMod val="50000"/>
                                </a:schemeClr>
                              </a:solidFill>
                              <a:latin typeface="Cambria Math"/>
                            </a:rPr>
                            <m:t>3</m:t>
                          </m:r>
                        </m:sup>
                      </m:sSup>
                      <m:r>
                        <a:rPr lang="en-US" sz="2000" i="1">
                          <a:solidFill>
                            <a:schemeClr val="accent1">
                              <a:lumMod val="50000"/>
                            </a:schemeClr>
                          </a:solidFill>
                          <a:latin typeface="Cambria Math"/>
                        </a:rPr>
                        <m:t>−6</m:t>
                      </m:r>
                      <m:sSup>
                        <m:sSupPr>
                          <m:ctrlPr>
                            <a:rPr lang="en-US" sz="2000" i="1">
                              <a:solidFill>
                                <a:schemeClr val="accent1">
                                  <a:lumMod val="50000"/>
                                </a:schemeClr>
                              </a:solidFill>
                              <a:latin typeface="Cambria Math" panose="02040503050406030204" pitchFamily="18" charset="0"/>
                            </a:rPr>
                          </m:ctrlPr>
                        </m:sSupPr>
                        <m:e>
                          <m:r>
                            <a:rPr lang="en-US" sz="2000" i="1">
                              <a:solidFill>
                                <a:schemeClr val="accent1">
                                  <a:lumMod val="50000"/>
                                </a:schemeClr>
                              </a:solidFill>
                              <a:latin typeface="Cambria Math"/>
                            </a:rPr>
                            <m:t>𝑡</m:t>
                          </m:r>
                        </m:e>
                        <m:sup>
                          <m:r>
                            <a:rPr lang="en-US" sz="2000" i="1">
                              <a:solidFill>
                                <a:schemeClr val="accent1">
                                  <a:lumMod val="50000"/>
                                </a:schemeClr>
                              </a:solidFill>
                              <a:latin typeface="Cambria Math"/>
                            </a:rPr>
                            <m:t>2</m:t>
                          </m:r>
                        </m:sup>
                      </m:sSup>
                      <m:r>
                        <a:rPr lang="en-US" sz="2000" i="1">
                          <a:solidFill>
                            <a:schemeClr val="accent1">
                              <a:lumMod val="50000"/>
                            </a:schemeClr>
                          </a:solidFill>
                          <a:latin typeface="Cambria Math"/>
                        </a:rPr>
                        <m:t>+9</m:t>
                      </m:r>
                      <m:r>
                        <a:rPr lang="en-US" sz="2000" i="1">
                          <a:solidFill>
                            <a:schemeClr val="accent1">
                              <a:lumMod val="50000"/>
                            </a:schemeClr>
                          </a:solidFill>
                          <a:latin typeface="Cambria Math"/>
                        </a:rPr>
                        <m:t>𝑡</m:t>
                      </m:r>
                      <m:r>
                        <a:rPr lang="en-US" sz="2000" i="1">
                          <a:solidFill>
                            <a:schemeClr val="accent1">
                              <a:lumMod val="50000"/>
                            </a:schemeClr>
                          </a:solidFill>
                          <a:latin typeface="Cambria Math"/>
                        </a:rPr>
                        <m:t>+2</m:t>
                      </m:r>
                    </m:oMath>
                  </m:oMathPara>
                </a14:m>
                <a:endParaRPr lang="en-US" sz="2000" dirty="0" smtClean="0">
                  <a:solidFill>
                    <a:schemeClr val="accent1">
                      <a:lumMod val="50000"/>
                    </a:schemeClr>
                  </a:solidFill>
                  <a:latin typeface="Arial" pitchFamily="34" charset="0"/>
                  <a:cs typeface="Arial" pitchFamily="34" charset="0"/>
                </a:endParaRPr>
              </a:p>
              <a:p>
                <a:endParaRPr lang="en-US" sz="2000" dirty="0" smtClean="0">
                  <a:solidFill>
                    <a:schemeClr val="accent1">
                      <a:lumMod val="50000"/>
                    </a:schemeClr>
                  </a:solidFill>
                  <a:latin typeface="Arial" pitchFamily="34" charset="0"/>
                  <a:cs typeface="Arial" pitchFamily="34" charset="0"/>
                </a:endParaRPr>
              </a:p>
              <a:p>
                <a:r>
                  <a:rPr lang="en-US" sz="2000" dirty="0" smtClean="0">
                    <a:solidFill>
                      <a:schemeClr val="accent1">
                        <a:lumMod val="50000"/>
                      </a:schemeClr>
                    </a:solidFill>
                    <a:latin typeface="Arial" pitchFamily="34" charset="0"/>
                    <a:cs typeface="Arial" pitchFamily="34" charset="0"/>
                  </a:rPr>
                  <a:t>Notice, we did not need the equation for f(t) in order to estimate derivative.  Just having the data points on the curve at the appropriate times was sufficient.</a:t>
                </a:r>
              </a:p>
              <a:p>
                <a:endParaRPr lang="en-US" sz="2000" dirty="0">
                  <a:solidFill>
                    <a:schemeClr val="accent1">
                      <a:lumMod val="50000"/>
                    </a:schemeClr>
                  </a:solidFill>
                  <a:latin typeface="Arial" pitchFamily="34" charset="0"/>
                  <a:cs typeface="Arial" pitchFamily="34" charset="0"/>
                </a:endParaRPr>
              </a:p>
              <a:p>
                <a:r>
                  <a:rPr lang="en-US" sz="2000" dirty="0" smtClean="0">
                    <a:solidFill>
                      <a:schemeClr val="accent1">
                        <a:lumMod val="50000"/>
                      </a:schemeClr>
                    </a:solidFill>
                    <a:latin typeface="Arial" pitchFamily="34" charset="0"/>
                    <a:cs typeface="Arial" pitchFamily="34" charset="0"/>
                  </a:rPr>
                  <a:t>Using the collected data points with ∆t = 1, we can estimate the velocity</a:t>
                </a:r>
                <a:r>
                  <a:rPr lang="en-US" sz="2000" dirty="0">
                    <a:solidFill>
                      <a:schemeClr val="accent1">
                        <a:lumMod val="50000"/>
                      </a:schemeClr>
                    </a:solidFill>
                    <a:latin typeface="Arial" pitchFamily="34" charset="0"/>
                    <a:cs typeface="Arial" pitchFamily="34" charset="0"/>
                  </a:rPr>
                  <a:t> </a:t>
                </a:r>
                <a:r>
                  <a:rPr lang="en-US" sz="2000" dirty="0" smtClean="0">
                    <a:solidFill>
                      <a:schemeClr val="accent1">
                        <a:lumMod val="50000"/>
                      </a:schemeClr>
                    </a:solidFill>
                    <a:latin typeface="Arial" pitchFamily="34" charset="0"/>
                    <a:cs typeface="Arial" pitchFamily="34" charset="0"/>
                  </a:rPr>
                  <a:t>at t = 1, 2, 3, 4, and 5.</a:t>
                </a:r>
              </a:p>
            </p:txBody>
          </p:sp>
        </mc:Choice>
        <mc:Fallback xmlns="">
          <p:sp>
            <p:nvSpPr>
              <p:cNvPr id="6" name="Rectangle 5"/>
              <p:cNvSpPr>
                <a:spLocks noRot="1" noChangeAspect="1" noMove="1" noResize="1" noEditPoints="1" noAdjustHandles="1" noChangeArrowheads="1" noChangeShapeType="1" noTextEdit="1"/>
              </p:cNvSpPr>
              <p:nvPr/>
            </p:nvSpPr>
            <p:spPr>
              <a:xfrm>
                <a:off x="5753100" y="1825439"/>
                <a:ext cx="3390900" cy="5016758"/>
              </a:xfrm>
              <a:prstGeom prst="rect">
                <a:avLst/>
              </a:prstGeom>
              <a:blipFill rotWithShape="1">
                <a:blip r:embed="rId2"/>
                <a:stretch>
                  <a:fillRect l="-1978" t="-486" r="-719" b="-1337"/>
                </a:stretch>
              </a:blipFill>
            </p:spPr>
            <p:txBody>
              <a:bodyPr/>
              <a:lstStyle/>
              <a:p>
                <a:r>
                  <a:rPr lang="en-US">
                    <a:noFill/>
                  </a:rPr>
                  <a:t> </a:t>
                </a:r>
              </a:p>
            </p:txBody>
          </p:sp>
        </mc:Fallback>
      </mc:AlternateContent>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77" y="1828800"/>
            <a:ext cx="5676900" cy="466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93696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pPr algn="ctr"/>
            <a:r>
              <a:rPr lang="en-US" b="1" dirty="0" smtClean="0">
                <a:solidFill>
                  <a:schemeClr val="accent3">
                    <a:lumMod val="50000"/>
                  </a:schemeClr>
                </a:solidFill>
              </a:rPr>
              <a:t>2-Point Estimate with </a:t>
            </a:r>
            <a:r>
              <a:rPr lang="el-GR" b="1" dirty="0">
                <a:solidFill>
                  <a:schemeClr val="accent3">
                    <a:lumMod val="50000"/>
                  </a:schemeClr>
                </a:solidFill>
              </a:rPr>
              <a:t>Δ</a:t>
            </a:r>
            <a:r>
              <a:rPr lang="en-US" b="1" dirty="0">
                <a:solidFill>
                  <a:schemeClr val="accent3">
                    <a:lumMod val="50000"/>
                  </a:schemeClr>
                </a:solidFill>
              </a:rPr>
              <a:t>t = 0.1</a:t>
            </a:r>
          </a:p>
        </p:txBody>
      </p:sp>
      <mc:AlternateContent xmlns:mc="http://schemas.openxmlformats.org/markup-compatibility/2006" xmlns:a14="http://schemas.microsoft.com/office/drawing/2010/main">
        <mc:Choice Requires="a14">
          <p:sp>
            <p:nvSpPr>
              <p:cNvPr id="7" name="TextBox 6"/>
              <p:cNvSpPr txBox="1"/>
              <p:nvPr/>
            </p:nvSpPr>
            <p:spPr>
              <a:xfrm>
                <a:off x="6016079" y="2453477"/>
                <a:ext cx="3120614" cy="4173835"/>
              </a:xfrm>
              <a:prstGeom prst="rect">
                <a:avLst/>
              </a:prstGeom>
              <a:noFill/>
            </p:spPr>
            <p:txBody>
              <a:bodyPr wrap="square" rtlCol="0">
                <a:spAutoFit/>
              </a:bodyPr>
              <a:lstStyle/>
              <a:p>
                <a:r>
                  <a:rPr lang="en-US" dirty="0">
                    <a:solidFill>
                      <a:schemeClr val="accent1">
                        <a:lumMod val="50000"/>
                      </a:schemeClr>
                    </a:solidFill>
                  </a:rPr>
                  <a:t>F</a:t>
                </a:r>
                <a:r>
                  <a:rPr lang="en-US" dirty="0">
                    <a:solidFill>
                      <a:schemeClr val="accent1">
                        <a:lumMod val="50000"/>
                      </a:schemeClr>
                    </a:solidFill>
                    <a:latin typeface="Arial" pitchFamily="34" charset="0"/>
                    <a:cs typeface="Arial" pitchFamily="34" charset="0"/>
                  </a:rPr>
                  <a:t>or </a:t>
                </a:r>
                <a:r>
                  <a:rPr lang="el-GR" dirty="0">
                    <a:solidFill>
                      <a:schemeClr val="accent1">
                        <a:lumMod val="50000"/>
                      </a:schemeClr>
                    </a:solidFill>
                    <a:latin typeface="Arial" pitchFamily="34" charset="0"/>
                    <a:cs typeface="Arial" pitchFamily="34" charset="0"/>
                  </a:rPr>
                  <a:t>Δ</a:t>
                </a:r>
                <a:r>
                  <a:rPr lang="en-US" dirty="0">
                    <a:solidFill>
                      <a:schemeClr val="accent1">
                        <a:lumMod val="50000"/>
                      </a:schemeClr>
                    </a:solidFill>
                    <a:latin typeface="Arial" pitchFamily="34" charset="0"/>
                    <a:cs typeface="Arial" pitchFamily="34" charset="0"/>
                  </a:rPr>
                  <a:t>t = </a:t>
                </a:r>
                <a:r>
                  <a:rPr lang="en-US" dirty="0" smtClean="0">
                    <a:solidFill>
                      <a:schemeClr val="accent1">
                        <a:lumMod val="50000"/>
                      </a:schemeClr>
                    </a:solidFill>
                    <a:latin typeface="Arial" pitchFamily="34" charset="0"/>
                    <a:cs typeface="Arial" pitchFamily="34" charset="0"/>
                  </a:rPr>
                  <a:t>0.1</a:t>
                </a:r>
                <a:r>
                  <a:rPr lang="en-US" dirty="0">
                    <a:solidFill>
                      <a:schemeClr val="accent1">
                        <a:lumMod val="50000"/>
                      </a:schemeClr>
                    </a:solidFill>
                    <a:latin typeface="Arial" pitchFamily="34" charset="0"/>
                    <a:cs typeface="Arial" pitchFamily="34" charset="0"/>
                  </a:rPr>
                  <a:t>:</a:t>
                </a:r>
              </a:p>
              <a:p>
                <a:endParaRPr lang="en-US" dirty="0">
                  <a:solidFill>
                    <a:schemeClr val="accent1">
                      <a:lumMod val="50000"/>
                    </a:schemeClr>
                  </a:solidFill>
                  <a:latin typeface="Arial" pitchFamily="34" charset="0"/>
                  <a:cs typeface="Arial" pitchFamily="34" charset="0"/>
                </a:endParaRPr>
              </a:p>
              <a:p>
                <a:pPr/>
                <a14:m>
                  <m:oMathPara xmlns:m="http://schemas.openxmlformats.org/officeDocument/2006/math">
                    <m:oMathParaPr>
                      <m:jc m:val="centerGroup"/>
                    </m:oMathParaPr>
                    <m:oMath xmlns:m="http://schemas.openxmlformats.org/officeDocument/2006/math">
                      <m:sSup>
                        <m:sSupPr>
                          <m:ctrlPr>
                            <a:rPr lang="en-US" sz="2000" b="0" i="1" smtClean="0">
                              <a:solidFill>
                                <a:schemeClr val="accent1">
                                  <a:lumMod val="50000"/>
                                </a:schemeClr>
                              </a:solidFill>
                              <a:latin typeface="Cambria Math" panose="02040503050406030204" pitchFamily="18" charset="0"/>
                              <a:cs typeface="Arial" pitchFamily="34" charset="0"/>
                            </a:rPr>
                          </m:ctrlPr>
                        </m:sSupPr>
                        <m:e>
                          <m:r>
                            <a:rPr lang="en-US" sz="2000" b="0" i="1" smtClean="0">
                              <a:solidFill>
                                <a:schemeClr val="accent1">
                                  <a:lumMod val="50000"/>
                                </a:schemeClr>
                              </a:solidFill>
                              <a:latin typeface="Cambria Math"/>
                              <a:cs typeface="Arial" pitchFamily="34" charset="0"/>
                            </a:rPr>
                            <m:t>𝑓</m:t>
                          </m:r>
                        </m:e>
                        <m:sup>
                          <m:r>
                            <a:rPr lang="en-US" sz="2000" b="0" i="1" smtClean="0">
                              <a:solidFill>
                                <a:schemeClr val="accent1">
                                  <a:lumMod val="50000"/>
                                </a:schemeClr>
                              </a:solidFill>
                              <a:latin typeface="Cambria Math"/>
                              <a:cs typeface="Arial" pitchFamily="34" charset="0"/>
                            </a:rPr>
                            <m:t>′</m:t>
                          </m:r>
                        </m:sup>
                      </m:sSup>
                      <m:d>
                        <m:dPr>
                          <m:ctrlPr>
                            <a:rPr lang="en-US" sz="2000" b="0" i="1" smtClean="0">
                              <a:solidFill>
                                <a:schemeClr val="accent1">
                                  <a:lumMod val="50000"/>
                                </a:schemeClr>
                              </a:solidFill>
                              <a:latin typeface="Cambria Math" panose="02040503050406030204" pitchFamily="18" charset="0"/>
                              <a:cs typeface="Arial" pitchFamily="34" charset="0"/>
                            </a:rPr>
                          </m:ctrlPr>
                        </m:dPr>
                        <m:e>
                          <m:r>
                            <a:rPr lang="en-US" sz="2000" b="0" i="1" smtClean="0">
                              <a:solidFill>
                                <a:schemeClr val="accent1">
                                  <a:lumMod val="50000"/>
                                </a:schemeClr>
                              </a:solidFill>
                              <a:latin typeface="Cambria Math"/>
                              <a:cs typeface="Arial" pitchFamily="34" charset="0"/>
                            </a:rPr>
                            <m:t>3</m:t>
                          </m:r>
                        </m:e>
                      </m:d>
                      <m:r>
                        <a:rPr lang="en-US" sz="2000" b="0" i="1" smtClean="0">
                          <a:solidFill>
                            <a:schemeClr val="accent1">
                              <a:lumMod val="50000"/>
                            </a:schemeClr>
                          </a:solidFill>
                          <a:latin typeface="Cambria Math"/>
                          <a:cs typeface="Arial" pitchFamily="34" charset="0"/>
                        </a:rPr>
                        <m:t> </m:t>
                      </m:r>
                      <m:r>
                        <a:rPr lang="en-US" sz="2000" b="0" i="1" smtClean="0">
                          <a:solidFill>
                            <a:schemeClr val="accent1">
                              <a:lumMod val="50000"/>
                            </a:schemeClr>
                          </a:solidFill>
                          <a:latin typeface="Cambria Math"/>
                          <a:ea typeface="Cambria Math"/>
                          <a:cs typeface="Arial" pitchFamily="34" charset="0"/>
                        </a:rPr>
                        <m:t>≈</m:t>
                      </m:r>
                      <m:f>
                        <m:fPr>
                          <m:ctrlPr>
                            <a:rPr lang="en-US" sz="2000" b="0" i="1" smtClean="0">
                              <a:solidFill>
                                <a:schemeClr val="accent1">
                                  <a:lumMod val="50000"/>
                                </a:schemeClr>
                              </a:solidFill>
                              <a:latin typeface="Cambria Math" panose="02040503050406030204" pitchFamily="18" charset="0"/>
                              <a:ea typeface="Cambria Math"/>
                              <a:cs typeface="Arial" pitchFamily="34" charset="0"/>
                            </a:rPr>
                          </m:ctrlPr>
                        </m:fPr>
                        <m:num>
                          <m:r>
                            <a:rPr lang="en-US" sz="2000" b="0" i="1" smtClean="0">
                              <a:solidFill>
                                <a:schemeClr val="accent1">
                                  <a:lumMod val="50000"/>
                                </a:schemeClr>
                              </a:solidFill>
                              <a:latin typeface="Cambria Math"/>
                              <a:ea typeface="Cambria Math"/>
                              <a:cs typeface="Arial" pitchFamily="34" charset="0"/>
                            </a:rPr>
                            <m:t>𝑓</m:t>
                          </m:r>
                          <m:d>
                            <m:dPr>
                              <m:ctrlPr>
                                <a:rPr lang="en-US" sz="2000" b="0" i="1" smtClean="0">
                                  <a:solidFill>
                                    <a:schemeClr val="accent1">
                                      <a:lumMod val="50000"/>
                                    </a:schemeClr>
                                  </a:solidFill>
                                  <a:latin typeface="Cambria Math" panose="02040503050406030204" pitchFamily="18" charset="0"/>
                                  <a:ea typeface="Cambria Math"/>
                                  <a:cs typeface="Arial" pitchFamily="34" charset="0"/>
                                </a:rPr>
                              </m:ctrlPr>
                            </m:dPr>
                            <m:e>
                              <m:r>
                                <a:rPr lang="en-US" sz="2000" b="0" i="1" smtClean="0">
                                  <a:solidFill>
                                    <a:schemeClr val="accent1">
                                      <a:lumMod val="50000"/>
                                    </a:schemeClr>
                                  </a:solidFill>
                                  <a:latin typeface="Cambria Math"/>
                                  <a:ea typeface="Cambria Math"/>
                                  <a:cs typeface="Arial" pitchFamily="34" charset="0"/>
                                </a:rPr>
                                <m:t>3</m:t>
                              </m:r>
                            </m:e>
                          </m:d>
                          <m:r>
                            <a:rPr lang="en-US" sz="2000" b="0" i="1" smtClean="0">
                              <a:solidFill>
                                <a:schemeClr val="accent1">
                                  <a:lumMod val="50000"/>
                                </a:schemeClr>
                              </a:solidFill>
                              <a:latin typeface="Cambria Math"/>
                              <a:ea typeface="Cambria Math"/>
                              <a:cs typeface="Arial" pitchFamily="34" charset="0"/>
                            </a:rPr>
                            <m:t>−</m:t>
                          </m:r>
                          <m:r>
                            <a:rPr lang="en-US" sz="2000" b="0" i="1" smtClean="0">
                              <a:solidFill>
                                <a:schemeClr val="accent1">
                                  <a:lumMod val="50000"/>
                                </a:schemeClr>
                              </a:solidFill>
                              <a:latin typeface="Cambria Math"/>
                              <a:ea typeface="Cambria Math"/>
                              <a:cs typeface="Arial" pitchFamily="34" charset="0"/>
                            </a:rPr>
                            <m:t>𝑓</m:t>
                          </m:r>
                          <m:r>
                            <a:rPr lang="en-US" sz="2000" b="0" i="1" smtClean="0">
                              <a:solidFill>
                                <a:schemeClr val="accent1">
                                  <a:lumMod val="50000"/>
                                </a:schemeClr>
                              </a:solidFill>
                              <a:latin typeface="Cambria Math"/>
                              <a:ea typeface="Cambria Math"/>
                              <a:cs typeface="Arial" pitchFamily="34" charset="0"/>
                            </a:rPr>
                            <m:t>(2.9)</m:t>
                          </m:r>
                        </m:num>
                        <m:den>
                          <m:r>
                            <a:rPr lang="en-US" sz="2000" b="0" i="1" smtClean="0">
                              <a:solidFill>
                                <a:schemeClr val="accent1">
                                  <a:lumMod val="50000"/>
                                </a:schemeClr>
                              </a:solidFill>
                              <a:latin typeface="Cambria Math"/>
                              <a:ea typeface="Cambria Math"/>
                              <a:cs typeface="Arial" pitchFamily="34" charset="0"/>
                            </a:rPr>
                            <m:t>0.1</m:t>
                          </m:r>
                        </m:den>
                      </m:f>
                    </m:oMath>
                  </m:oMathPara>
                </a14:m>
                <a:endParaRPr lang="en-US" sz="2000" dirty="0" smtClean="0">
                  <a:solidFill>
                    <a:schemeClr val="accent1">
                      <a:lumMod val="50000"/>
                    </a:schemeClr>
                  </a:solidFill>
                  <a:latin typeface="Arial" pitchFamily="34" charset="0"/>
                  <a:cs typeface="Arial" pitchFamily="34" charset="0"/>
                </a:endParaRPr>
              </a:p>
              <a:p>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 </a:t>
                </a:r>
                <a14:m>
                  <m:oMath xmlns:m="http://schemas.openxmlformats.org/officeDocument/2006/math">
                    <m:sSup>
                      <m:sSupPr>
                        <m:ctrlPr>
                          <a:rPr lang="en-US" sz="2000" b="0" i="1" smtClean="0">
                            <a:solidFill>
                              <a:schemeClr val="accent1">
                                <a:lumMod val="50000"/>
                              </a:schemeClr>
                            </a:solidFill>
                            <a:latin typeface="Cambria Math" panose="02040503050406030204" pitchFamily="18" charset="0"/>
                            <a:cs typeface="Arial" pitchFamily="34" charset="0"/>
                          </a:rPr>
                        </m:ctrlPr>
                      </m:sSupPr>
                      <m:e>
                        <m:r>
                          <a:rPr lang="en-US" sz="2000" b="0" i="1" smtClean="0">
                            <a:solidFill>
                              <a:schemeClr val="accent1">
                                <a:lumMod val="50000"/>
                              </a:schemeClr>
                            </a:solidFill>
                            <a:latin typeface="Cambria Math"/>
                            <a:cs typeface="Arial" pitchFamily="34" charset="0"/>
                          </a:rPr>
                          <m:t>𝑓</m:t>
                        </m:r>
                      </m:e>
                      <m:sup>
                        <m:r>
                          <a:rPr lang="en-US" sz="2000" b="0" i="1" smtClean="0">
                            <a:solidFill>
                              <a:schemeClr val="accent1">
                                <a:lumMod val="50000"/>
                              </a:schemeClr>
                            </a:solidFill>
                            <a:latin typeface="Cambria Math"/>
                            <a:cs typeface="Arial" pitchFamily="34" charset="0"/>
                          </a:rPr>
                          <m:t>′</m:t>
                        </m:r>
                      </m:sup>
                    </m:sSup>
                    <m:d>
                      <m:dPr>
                        <m:ctrlPr>
                          <a:rPr lang="en-US" sz="2000" b="0" i="1" smtClean="0">
                            <a:solidFill>
                              <a:schemeClr val="accent1">
                                <a:lumMod val="50000"/>
                              </a:schemeClr>
                            </a:solidFill>
                            <a:latin typeface="Cambria Math" panose="02040503050406030204" pitchFamily="18" charset="0"/>
                            <a:cs typeface="Arial" pitchFamily="34" charset="0"/>
                          </a:rPr>
                        </m:ctrlPr>
                      </m:dPr>
                      <m:e>
                        <m:r>
                          <a:rPr lang="en-US" sz="2000" b="0" i="1" smtClean="0">
                            <a:solidFill>
                              <a:schemeClr val="accent1">
                                <a:lumMod val="50000"/>
                              </a:schemeClr>
                            </a:solidFill>
                            <a:latin typeface="Cambria Math"/>
                            <a:cs typeface="Arial" pitchFamily="34" charset="0"/>
                          </a:rPr>
                          <m:t>3</m:t>
                        </m:r>
                      </m:e>
                    </m:d>
                    <m:r>
                      <a:rPr lang="en-US" sz="2000" b="0" i="1" smtClean="0">
                        <a:solidFill>
                          <a:schemeClr val="accent1">
                            <a:lumMod val="50000"/>
                          </a:schemeClr>
                        </a:solidFill>
                        <a:latin typeface="Cambria Math"/>
                        <a:ea typeface="Cambria Math"/>
                        <a:cs typeface="Arial" pitchFamily="34" charset="0"/>
                      </a:rPr>
                      <m:t>≈</m:t>
                    </m:r>
                    <m:f>
                      <m:fPr>
                        <m:ctrlPr>
                          <a:rPr lang="en-US" sz="2000" b="0" i="1" smtClean="0">
                            <a:solidFill>
                              <a:schemeClr val="accent1">
                                <a:lumMod val="50000"/>
                              </a:schemeClr>
                            </a:solidFill>
                            <a:latin typeface="Cambria Math" panose="02040503050406030204" pitchFamily="18" charset="0"/>
                            <a:ea typeface="Cambria Math"/>
                            <a:cs typeface="Arial" pitchFamily="34" charset="0"/>
                          </a:rPr>
                        </m:ctrlPr>
                      </m:fPr>
                      <m:num>
                        <m:r>
                          <a:rPr lang="en-US" sz="2000" b="0" i="1" smtClean="0">
                            <a:solidFill>
                              <a:schemeClr val="accent1">
                                <a:lumMod val="50000"/>
                              </a:schemeClr>
                            </a:solidFill>
                            <a:latin typeface="Cambria Math"/>
                            <a:ea typeface="Cambria Math"/>
                            <a:cs typeface="Arial" pitchFamily="34" charset="0"/>
                          </a:rPr>
                          <m:t>2−2.029</m:t>
                        </m:r>
                      </m:num>
                      <m:den>
                        <m:r>
                          <a:rPr lang="en-US" sz="2000" b="0" i="1" smtClean="0">
                            <a:solidFill>
                              <a:schemeClr val="accent1">
                                <a:lumMod val="50000"/>
                              </a:schemeClr>
                            </a:solidFill>
                            <a:latin typeface="Cambria Math"/>
                            <a:ea typeface="Cambria Math"/>
                            <a:cs typeface="Arial" pitchFamily="34" charset="0"/>
                          </a:rPr>
                          <m:t>0.1</m:t>
                        </m:r>
                      </m:den>
                    </m:f>
                    <m:r>
                      <a:rPr lang="en-US" sz="2000" b="0" i="1" smtClean="0">
                        <a:solidFill>
                          <a:schemeClr val="accent1">
                            <a:lumMod val="50000"/>
                          </a:schemeClr>
                        </a:solidFill>
                        <a:latin typeface="Cambria Math"/>
                        <a:ea typeface="Cambria Math"/>
                        <a:cs typeface="Arial" pitchFamily="34" charset="0"/>
                      </a:rPr>
                      <m:t>=−0.29</m:t>
                    </m:r>
                  </m:oMath>
                </a14:m>
                <a:endParaRPr lang="en-US" sz="2000" b="0" dirty="0" smtClean="0">
                  <a:solidFill>
                    <a:schemeClr val="accent1">
                      <a:lumMod val="50000"/>
                    </a:schemeClr>
                  </a:solidFill>
                  <a:latin typeface="Arial" pitchFamily="34" charset="0"/>
                  <a:ea typeface="Cambria Math"/>
                  <a:cs typeface="Arial" pitchFamily="34" charset="0"/>
                </a:endParaRPr>
              </a:p>
              <a:p>
                <a:endParaRPr lang="en-US" dirty="0" smtClean="0"/>
              </a:p>
              <a:p>
                <a:endParaRPr lang="en-US" dirty="0" smtClean="0"/>
              </a:p>
              <a:p>
                <a:r>
                  <a:rPr lang="en-US" dirty="0" smtClean="0">
                    <a:solidFill>
                      <a:srgbClr val="7030A0"/>
                    </a:solidFill>
                    <a:latin typeface="Arial" pitchFamily="34" charset="0"/>
                    <a:cs typeface="Arial" pitchFamily="34" charset="0"/>
                  </a:rPr>
                  <a:t>Again, this is simply the slope between two adjacent points.  One at t = 3 and one right before that at t = 2.9.  Much better estimate for smaller ∆t.</a:t>
                </a:r>
              </a:p>
            </p:txBody>
          </p:sp>
        </mc:Choice>
        <mc:Fallback xmlns="">
          <p:sp>
            <p:nvSpPr>
              <p:cNvPr id="7" name="TextBox 6"/>
              <p:cNvSpPr txBox="1">
                <a:spLocks noRot="1" noChangeAspect="1" noMove="1" noResize="1" noEditPoints="1" noAdjustHandles="1" noChangeArrowheads="1" noChangeShapeType="1" noTextEdit="1"/>
              </p:cNvSpPr>
              <p:nvPr/>
            </p:nvSpPr>
            <p:spPr>
              <a:xfrm>
                <a:off x="6016079" y="2453477"/>
                <a:ext cx="3120614" cy="4173835"/>
              </a:xfrm>
              <a:prstGeom prst="rect">
                <a:avLst/>
              </a:prstGeom>
              <a:blipFill rotWithShape="1">
                <a:blip r:embed="rId2"/>
                <a:stretch>
                  <a:fillRect l="-1758" t="-876" r="-1953" b="-1460"/>
                </a:stretch>
              </a:blipFill>
            </p:spPr>
            <p:txBody>
              <a:bodyPr/>
              <a:lstStyle/>
              <a:p>
                <a:r>
                  <a:rPr lang="en-US">
                    <a:noFill/>
                  </a:rPr>
                  <a:t> </a:t>
                </a:r>
              </a:p>
            </p:txBody>
          </p:sp>
        </mc:Fallback>
      </mc:AlternateContent>
      <p:sp>
        <p:nvSpPr>
          <p:cNvPr id="5" name="TextBox 4"/>
          <p:cNvSpPr txBox="1"/>
          <p:nvPr/>
        </p:nvSpPr>
        <p:spPr>
          <a:xfrm>
            <a:off x="304800" y="1532743"/>
            <a:ext cx="8653463" cy="707886"/>
          </a:xfrm>
          <a:prstGeom prst="rect">
            <a:avLst/>
          </a:prstGeom>
          <a:noFill/>
        </p:spPr>
        <p:txBody>
          <a:bodyPr wrap="square" rtlCol="0">
            <a:spAutoFit/>
          </a:bodyPr>
          <a:lstStyle/>
          <a:p>
            <a:r>
              <a:rPr lang="en-US" sz="2000" dirty="0" smtClean="0">
                <a:solidFill>
                  <a:schemeClr val="accent1">
                    <a:lumMod val="50000"/>
                  </a:schemeClr>
                </a:solidFill>
                <a:latin typeface="Arial" pitchFamily="34" charset="0"/>
                <a:cs typeface="Arial" pitchFamily="34" charset="0"/>
              </a:rPr>
              <a:t>Suppose we have collected position data every 0.1 seconds and wish to estimate velocity (1</a:t>
            </a:r>
            <a:r>
              <a:rPr lang="en-US" sz="2000" baseline="30000" dirty="0" smtClean="0">
                <a:solidFill>
                  <a:schemeClr val="accent1">
                    <a:lumMod val="50000"/>
                  </a:schemeClr>
                </a:solidFill>
                <a:latin typeface="Arial" pitchFamily="34" charset="0"/>
                <a:cs typeface="Arial" pitchFamily="34" charset="0"/>
              </a:rPr>
              <a:t>st</a:t>
            </a:r>
            <a:r>
              <a:rPr lang="en-US" sz="2000" dirty="0" smtClean="0">
                <a:solidFill>
                  <a:schemeClr val="accent1">
                    <a:lumMod val="50000"/>
                  </a:schemeClr>
                </a:solidFill>
                <a:latin typeface="Arial" pitchFamily="34" charset="0"/>
                <a:cs typeface="Arial" pitchFamily="34" charset="0"/>
              </a:rPr>
              <a:t> derivative of position) at t = 3.</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2248980"/>
            <a:ext cx="5939879" cy="431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25913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2-point Estimate with </a:t>
            </a:r>
            <a:r>
              <a:rPr lang="el-GR" b="1" dirty="0" smtClean="0">
                <a:solidFill>
                  <a:schemeClr val="accent3">
                    <a:lumMod val="50000"/>
                  </a:schemeClr>
                </a:solidFill>
              </a:rPr>
              <a:t>Δ</a:t>
            </a:r>
            <a:r>
              <a:rPr lang="en-US" b="1" dirty="0" smtClean="0">
                <a:solidFill>
                  <a:schemeClr val="accent3">
                    <a:lumMod val="50000"/>
                  </a:schemeClr>
                </a:solidFill>
              </a:rPr>
              <a:t>t = 0.1</a:t>
            </a:r>
            <a:endParaRPr lang="en-US" b="1" dirty="0">
              <a:solidFill>
                <a:schemeClr val="accent3">
                  <a:lumMod val="50000"/>
                </a:schemeClr>
              </a:solidFill>
            </a:endParaRPr>
          </a:p>
        </p:txBody>
      </p:sp>
      <p:sp>
        <p:nvSpPr>
          <p:cNvPr id="5" name="TextBox 4"/>
          <p:cNvSpPr txBox="1"/>
          <p:nvPr/>
        </p:nvSpPr>
        <p:spPr>
          <a:xfrm>
            <a:off x="6019799" y="3352800"/>
            <a:ext cx="2971799" cy="132343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dirty="0" smtClean="0">
                <a:solidFill>
                  <a:srgbClr val="7030A0"/>
                </a:solidFill>
                <a:latin typeface="Arial" pitchFamily="34" charset="0"/>
                <a:cs typeface="Arial" pitchFamily="34" charset="0"/>
              </a:rPr>
              <a:t>There is a considerable improvement in estimate of derivative (velocity) with a reduced </a:t>
            </a:r>
            <a:r>
              <a:rPr lang="el-GR" sz="2000" dirty="0" smtClean="0">
                <a:solidFill>
                  <a:srgbClr val="7030A0"/>
                </a:solidFill>
                <a:latin typeface="Arial" pitchFamily="34" charset="0"/>
                <a:cs typeface="Arial" pitchFamily="34" charset="0"/>
              </a:rPr>
              <a:t>Δ</a:t>
            </a:r>
            <a:r>
              <a:rPr lang="en-US" sz="2000" dirty="0" smtClean="0">
                <a:solidFill>
                  <a:srgbClr val="7030A0"/>
                </a:solidFill>
                <a:latin typeface="Arial" pitchFamily="34" charset="0"/>
                <a:cs typeface="Arial" pitchFamily="34" charset="0"/>
              </a:rPr>
              <a:t>t</a:t>
            </a:r>
            <a:endParaRPr lang="en-US" sz="2000" dirty="0">
              <a:solidFill>
                <a:srgbClr val="7030A0"/>
              </a:solidFill>
              <a:latin typeface="Arial" pitchFamily="34" charset="0"/>
              <a:cs typeface="Arial"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0" y="1778695"/>
            <a:ext cx="5822515" cy="4786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8741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1849</TotalTime>
  <Words>624</Words>
  <Application>Microsoft Office PowerPoint</Application>
  <PresentationFormat>On-screen Show (4:3)</PresentationFormat>
  <Paragraphs>124</Paragraphs>
  <Slides>22</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Cambria Math</vt:lpstr>
      <vt:lpstr>Constantia</vt:lpstr>
      <vt:lpstr>Symbol</vt:lpstr>
      <vt:lpstr>Wingdings 2</vt:lpstr>
      <vt:lpstr>Flow</vt:lpstr>
      <vt:lpstr>Derivatives </vt:lpstr>
      <vt:lpstr>Estimating the First Derivative Numerically</vt:lpstr>
      <vt:lpstr>Why do we need a Numerical Estimate when we have perfectly good rules for taking derivatives?</vt:lpstr>
      <vt:lpstr>Why do we need a Numerical Estimate when we have perfectly good rules for taking derivatives?</vt:lpstr>
      <vt:lpstr>2-Point Estimate for 1st Derivative</vt:lpstr>
      <vt:lpstr>2-Point Estimate: Graphical View</vt:lpstr>
      <vt:lpstr>2-point Estimate with Δt = 1</vt:lpstr>
      <vt:lpstr>2-Point Estimate with Δt = 0.1</vt:lpstr>
      <vt:lpstr>2-point Estimate with Δt = 0.1</vt:lpstr>
      <vt:lpstr>Are there any functions where the size of Δt doesn’t affect accuracy?</vt:lpstr>
      <vt:lpstr>3-Point Estimate for First Derivative</vt:lpstr>
      <vt:lpstr>3-Point Estimate for First Derivative</vt:lpstr>
      <vt:lpstr>3-Point Estimate: Graphical View</vt:lpstr>
      <vt:lpstr>3-Point Estimate for First Derivative</vt:lpstr>
      <vt:lpstr>PowerPoint Presentation</vt:lpstr>
      <vt:lpstr>Numerical Estimates for  First Derivative</vt:lpstr>
      <vt:lpstr>Second Derivative</vt:lpstr>
      <vt:lpstr>Second Derivative</vt:lpstr>
      <vt:lpstr>Example</vt:lpstr>
      <vt:lpstr>Estimating the Second Derivative Numerically</vt:lpstr>
      <vt:lpstr>Numerical Approximation of  2nd Derivative </vt:lpstr>
      <vt:lpstr>Numerical Estimates  for 1st and 2nd Derivatives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DIGITAL SIGNAL PROCESSING</dc:title>
  <dc:creator>Kathy</dc:creator>
  <cp:lastModifiedBy>Kathy</cp:lastModifiedBy>
  <cp:revision>205</cp:revision>
  <cp:lastPrinted>2011-01-10T21:22:45Z</cp:lastPrinted>
  <dcterms:created xsi:type="dcterms:W3CDTF">2009-01-04T18:54:06Z</dcterms:created>
  <dcterms:modified xsi:type="dcterms:W3CDTF">2014-08-13T18:30:12Z</dcterms:modified>
</cp:coreProperties>
</file>